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28"/>
  </p:notesMasterIdLst>
  <p:sldIdLst>
    <p:sldId id="286" r:id="rId9"/>
    <p:sldId id="291" r:id="rId10"/>
    <p:sldId id="305" r:id="rId11"/>
    <p:sldId id="311" r:id="rId12"/>
    <p:sldId id="324" r:id="rId13"/>
    <p:sldId id="314" r:id="rId14"/>
    <p:sldId id="312" r:id="rId15"/>
    <p:sldId id="325" r:id="rId16"/>
    <p:sldId id="322" r:id="rId17"/>
    <p:sldId id="320" r:id="rId18"/>
    <p:sldId id="323" r:id="rId19"/>
    <p:sldId id="316" r:id="rId20"/>
    <p:sldId id="315" r:id="rId21"/>
    <p:sldId id="318" r:id="rId22"/>
    <p:sldId id="321" r:id="rId23"/>
    <p:sldId id="326" r:id="rId24"/>
    <p:sldId id="327" r:id="rId25"/>
    <p:sldId id="328" r:id="rId26"/>
    <p:sldId id="310" r:id="rId27"/>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77986" autoAdjust="0"/>
  </p:normalViewPr>
  <p:slideViewPr>
    <p:cSldViewPr snapToGrid="0">
      <p:cViewPr varScale="1">
        <p:scale>
          <a:sx n="91" d="100"/>
          <a:sy n="91" d="100"/>
        </p:scale>
        <p:origin x="1532" y="60"/>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Welcome participants to the Blood Pressure Self-Monitoring Program Nutrition Education Seminar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Introduce yourself and have participants introduce themselves if time and size of group allow</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Share that today’s seminar will be on the DASH (Dietary Approaches to Stopping Hypertension) Diet.  Hypertension is also known as high blood pressure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Encourage participants to use this opportunity to share ideas and experiences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a:p>
        </p:txBody>
      </p:sp>
    </p:spTree>
    <p:extLst>
      <p:ext uri="{BB962C8B-B14F-4D97-AF65-F5344CB8AC3E}">
        <p14:creationId xmlns:p14="http://schemas.microsoft.com/office/powerpoint/2010/main" val="161562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People who are at risk for heart disease could benefit from following the DASH diet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Let’s take a look at risk factors (build slide and review)</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Which of these factors do you think are under your control?  (Red = risk factors that are within your control) </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a:p>
        </p:txBody>
      </p:sp>
    </p:spTree>
    <p:extLst>
      <p:ext uri="{BB962C8B-B14F-4D97-AF65-F5344CB8AC3E}">
        <p14:creationId xmlns:p14="http://schemas.microsoft.com/office/powerpoint/2010/main" val="64266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Let’s look at one day of meals using the DASH way of eating to eat a variety of foods and lower sodium</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Activity</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Ask participants to partner up and discuss how they can incorporate some DASH eating habits into their diet.  After a few minutes ask some of the participants to share their ideas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11</a:t>
            </a:fld>
            <a:endParaRPr lang="en-US"/>
          </a:p>
        </p:txBody>
      </p:sp>
    </p:spTree>
    <p:extLst>
      <p:ext uri="{BB962C8B-B14F-4D97-AF65-F5344CB8AC3E}">
        <p14:creationId xmlns:p14="http://schemas.microsoft.com/office/powerpoint/2010/main" val="51382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Now we are going to look at some sample meals and talk about which ones are the healthier options and how we can improve some of the unhealthier options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Activity</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Ask participants to partner up.  Ask them to look at each of the meals and determine which is the healthier option.  Allow 5 minutes then return to larger group.</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makes one meal healthier than the other for each meal of the day?  (Listen for fresh fruit, reduced fat cheese, no sauce)</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How might we improve some of the unhealthier options?  </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1" eaLnBrk="0" fontAlgn="base" hangingPunct="0"/>
            <a:r>
              <a:rPr lang="en-US" sz="1200" kern="1200" dirty="0">
                <a:solidFill>
                  <a:schemeClr val="tx1"/>
                </a:solidFill>
                <a:effectLst/>
                <a:latin typeface="Verdana" pitchFamily="64" charset="0"/>
                <a:ea typeface="ＭＳ Ｐゴシック" pitchFamily="64" charset="-128"/>
                <a:cs typeface="+mn-cs"/>
              </a:rPr>
              <a:t>Breakfast:  1 egg omelet with spinach, tomatoes, reduced fat cheese, whole wheat toast and water</a:t>
            </a:r>
            <a:endParaRPr lang="en-US" sz="1800" kern="1200" dirty="0">
              <a:solidFill>
                <a:schemeClr val="tx1"/>
              </a:solidFill>
              <a:effectLst/>
              <a:latin typeface="Verdana" pitchFamily="64" charset="0"/>
              <a:ea typeface="ＭＳ Ｐゴシック" pitchFamily="64" charset="-128"/>
              <a:cs typeface="+mn-cs"/>
            </a:endParaRPr>
          </a:p>
          <a:p>
            <a:pPr lvl="1" eaLnBrk="0" fontAlgn="base" hangingPunct="0"/>
            <a:r>
              <a:rPr lang="en-US" sz="1200" kern="1200" dirty="0">
                <a:solidFill>
                  <a:schemeClr val="tx1"/>
                </a:solidFill>
                <a:effectLst/>
                <a:latin typeface="Verdana" pitchFamily="64" charset="0"/>
                <a:ea typeface="ＭＳ Ｐゴシック" pitchFamily="64" charset="-128"/>
                <a:cs typeface="+mn-cs"/>
              </a:rPr>
              <a:t>Lunch:  Tomato, reduced fat mozzarella and basil sandwich on whole wheat bread with an apple and water</a:t>
            </a:r>
            <a:endParaRPr lang="en-US" sz="1800" kern="1200" dirty="0">
              <a:solidFill>
                <a:schemeClr val="tx1"/>
              </a:solidFill>
              <a:effectLst/>
              <a:latin typeface="Verdana" pitchFamily="64" charset="0"/>
              <a:ea typeface="ＭＳ Ｐゴシック" pitchFamily="64" charset="-128"/>
              <a:cs typeface="+mn-cs"/>
            </a:endParaRPr>
          </a:p>
          <a:p>
            <a:pPr lvl="1" eaLnBrk="0" fontAlgn="base" hangingPunct="0"/>
            <a:r>
              <a:rPr lang="en-US" sz="1200" kern="1200" dirty="0">
                <a:solidFill>
                  <a:schemeClr val="tx1"/>
                </a:solidFill>
                <a:effectLst/>
                <a:latin typeface="Verdana" pitchFamily="64" charset="0"/>
                <a:ea typeface="ＭＳ Ｐゴシック" pitchFamily="64" charset="-128"/>
                <a:cs typeface="+mn-cs"/>
              </a:rPr>
              <a:t>Dinner:  Chicken and vegetable stir fry made with low sodium soy sauce (&lt;300 mg/</a:t>
            </a:r>
            <a:r>
              <a:rPr lang="en-US" sz="1200" kern="1200" dirty="0" err="1">
                <a:solidFill>
                  <a:schemeClr val="tx1"/>
                </a:solidFill>
                <a:effectLst/>
                <a:latin typeface="Verdana" pitchFamily="64" charset="0"/>
                <a:ea typeface="ＭＳ Ｐゴシック" pitchFamily="64" charset="-128"/>
                <a:cs typeface="+mn-cs"/>
              </a:rPr>
              <a:t>Tbsp</a:t>
            </a:r>
            <a:r>
              <a:rPr lang="en-US" sz="1200" kern="1200" dirty="0">
                <a:solidFill>
                  <a:schemeClr val="tx1"/>
                </a:solidFill>
                <a:effectLst/>
                <a:latin typeface="Verdana" pitchFamily="64" charset="0"/>
                <a:ea typeface="ＭＳ Ｐゴシック" pitchFamily="64" charset="-128"/>
                <a:cs typeface="+mn-cs"/>
              </a:rPr>
              <a:t>) or low sodium homemade sesame ginger sauce, brown rice and a cup of low fat or skim milk</a:t>
            </a:r>
          </a:p>
          <a:p>
            <a:r>
              <a:rPr lang="en-US" sz="1200" b="1" kern="1200" dirty="0">
                <a:solidFill>
                  <a:schemeClr val="tx1"/>
                </a:solidFill>
                <a:effectLst/>
                <a:latin typeface="Verdana" pitchFamily="64" charset="0"/>
                <a:ea typeface="ＭＳ Ｐゴシック" pitchFamily="64" charset="-128"/>
                <a:cs typeface="ＭＳ Ｐゴシック" pitchFamily="64" charset="-128"/>
              </a:rPr>
              <a:t>Before Advancing Slide Ask</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Why do you think following DASH works? (check for understanding)</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eaLnBrk="0" fontAlgn="base" hangingPunct="0"/>
            <a:endParaRPr lang="en-US" sz="1800" kern="1200" dirty="0">
              <a:solidFill>
                <a:schemeClr val="tx1"/>
              </a:solidFill>
              <a:effectLst/>
              <a:latin typeface="Verdana" pitchFamily="64" charset="0"/>
              <a:ea typeface="ＭＳ Ｐゴシック" pitchFamily="64" charset="-128"/>
              <a:cs typeface="+mn-cs"/>
            </a:endParaRPr>
          </a:p>
          <a:p>
            <a:endParaRPr lang="en-US" baseline="0" dirty="0"/>
          </a:p>
          <a:p>
            <a:pPr marL="641600" lvl="1" indent="-174982">
              <a:buFont typeface="Arial"/>
              <a:buChar char="•"/>
            </a:pPr>
            <a:endParaRPr lang="en-US" baseline="0" dirty="0"/>
          </a:p>
          <a:p>
            <a:pPr marL="641600" lvl="1" indent="-174982">
              <a:buFont typeface="Arial"/>
              <a:buChar char="•"/>
            </a:pPr>
            <a:endParaRPr lang="en-US" baseline="0" dirty="0"/>
          </a:p>
          <a:p>
            <a:pPr marL="641600" lvl="1" indent="-174982">
              <a:buFont typeface="Arial"/>
              <a:buChar char="•"/>
            </a:pPr>
            <a:endParaRPr lang="en-US" baseline="0" dirty="0"/>
          </a:p>
          <a:p>
            <a:pPr marL="174982" indent="-174982">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12</a:t>
            </a:fld>
            <a:endParaRPr lang="en-US"/>
          </a:p>
        </p:txBody>
      </p:sp>
    </p:spTree>
    <p:extLst>
      <p:ext uri="{BB962C8B-B14F-4D97-AF65-F5344CB8AC3E}">
        <p14:creationId xmlns:p14="http://schemas.microsoft.com/office/powerpoint/2010/main" val="239232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Because the DASH diet is a healthy way of eating in general, it offers benefits besides just lowering blood pressure. It can help prevent a variety of chronic diseases.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64" charset="0"/>
                <a:ea typeface="ＭＳ Ｐゴシック" pitchFamily="64" charset="-128"/>
                <a:cs typeface="ＭＳ Ｐゴシック" pitchFamily="64" charset="-128"/>
              </a:rPr>
              <a:t>While it is not a weight-loss program, it can steer you towards a healthier diet and help you naturally lose some unwanted pounds. </a:t>
            </a:r>
          </a:p>
          <a:p>
            <a:pPr lvl="0" eaLnBrk="0" fontAlgn="base" hangingPunct="0"/>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13</a:t>
            </a:fld>
            <a:endParaRPr lang="en-US"/>
          </a:p>
        </p:txBody>
      </p:sp>
    </p:spTree>
    <p:extLst>
      <p:ext uri="{BB962C8B-B14F-4D97-AF65-F5344CB8AC3E}">
        <p14:creationId xmlns:p14="http://schemas.microsoft.com/office/powerpoint/2010/main" val="152537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Verdana" pitchFamily="64" charset="0"/>
                <a:ea typeface="ＭＳ Ｐゴシック" pitchFamily="64" charset="-128"/>
                <a:cs typeface="ＭＳ Ｐゴシック" pitchFamily="64" charset="-128"/>
              </a:rPr>
              <a:t>Divide the group into smaller subgroups.  Ask each group to discuss the questions on the next slide</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14</a:t>
            </a:fld>
            <a:endParaRPr lang="en-US"/>
          </a:p>
        </p:txBody>
      </p:sp>
    </p:spTree>
    <p:extLst>
      <p:ext uri="{BB962C8B-B14F-4D97-AF65-F5344CB8AC3E}">
        <p14:creationId xmlns:p14="http://schemas.microsoft.com/office/powerpoint/2010/main" val="1144748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Walk around and encourage/facilitate discussion and shared learnings in their small groups. Keep it all about the group and the participants’ ideas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After discussion bring group back together and debrief learning</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of the ideas that came from your discussions?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changes you feel prepared to make right away?</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challenges you might face?</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can work around potential challenges to make healthier changes?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a:p>
        </p:txBody>
      </p:sp>
    </p:spTree>
    <p:extLst>
      <p:ext uri="{BB962C8B-B14F-4D97-AF65-F5344CB8AC3E}">
        <p14:creationId xmlns:p14="http://schemas.microsoft.com/office/powerpoint/2010/main" val="290077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We’ve talked about the DASH way of eating and the benefits it can have in helping lower blood pressure and reducing risks of heart disease.  Now we’re going to take a look at how adding or increasing physical activity can also help</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16</a:t>
            </a:fld>
            <a:endParaRPr lang="en-US" dirty="0"/>
          </a:p>
        </p:txBody>
      </p:sp>
    </p:spTree>
    <p:extLst>
      <p:ext uri="{BB962C8B-B14F-4D97-AF65-F5344CB8AC3E}">
        <p14:creationId xmlns:p14="http://schemas.microsoft.com/office/powerpoint/2010/main" val="384992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Emphasize that physical activity should be the equivalent of a brisk walk</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can add physical activity to your day?</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17</a:t>
            </a:fld>
            <a:endParaRPr lang="en-US" dirty="0"/>
          </a:p>
        </p:txBody>
      </p:sp>
    </p:spTree>
    <p:extLst>
      <p:ext uri="{BB962C8B-B14F-4D97-AF65-F5344CB8AC3E}">
        <p14:creationId xmlns:p14="http://schemas.microsoft.com/office/powerpoint/2010/main" val="232579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n-US" dirty="0"/>
          </a:p>
        </p:txBody>
      </p:sp>
    </p:spTree>
    <p:extLst>
      <p:ext uri="{BB962C8B-B14F-4D97-AF65-F5344CB8AC3E}">
        <p14:creationId xmlns:p14="http://schemas.microsoft.com/office/powerpoint/2010/main" val="330012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Do a quick debrief of their takeaways from today’s session</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Pass out DASH Fact Sheet and Lowering Your Blood Pressure with DASH Handouts </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 Share information on upcoming Nutrition Education Seminars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Remind participants to self-monitor and track their blood pressure at home and attend office hours</a:t>
            </a:r>
          </a:p>
          <a:p>
            <a:pPr lvl="0"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 Healthy Heart Ambassador is there to help participants practice self-measuring.  Encourage participants to connect with the Healthy Heart Ambassador to practice self-measuring and ask questions, before they leave</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a:p>
        </p:txBody>
      </p:sp>
    </p:spTree>
    <p:extLst>
      <p:ext uri="{BB962C8B-B14F-4D97-AF65-F5344CB8AC3E}">
        <p14:creationId xmlns:p14="http://schemas.microsoft.com/office/powerpoint/2010/main" val="101755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64" charset="0"/>
                <a:ea typeface="ＭＳ Ｐゴシック" pitchFamily="64" charset="-128"/>
                <a:cs typeface="ＭＳ Ｐゴシック" pitchFamily="64" charset="-128"/>
              </a:rPr>
              <a:t>Review the topics of today’s seminar</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a:p>
        </p:txBody>
      </p:sp>
    </p:spTree>
    <p:extLst>
      <p:ext uri="{BB962C8B-B14F-4D97-AF65-F5344CB8AC3E}">
        <p14:creationId xmlns:p14="http://schemas.microsoft.com/office/powerpoint/2010/main" val="308853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have you noticed about foods you eat and how they potentially affect your blood pressure?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 you think are some of the connections between high blood pressure and what we eat?</a:t>
            </a:r>
          </a:p>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During this seminar, we will find out what is and isn’t true</a:t>
            </a:r>
          </a:p>
          <a:p>
            <a:pPr lvl="0"/>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a:p>
        </p:txBody>
      </p:sp>
    </p:spTree>
    <p:extLst>
      <p:ext uri="{BB962C8B-B14F-4D97-AF65-F5344CB8AC3E}">
        <p14:creationId xmlns:p14="http://schemas.microsoft.com/office/powerpoint/2010/main" val="363126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the information on the slide</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When mentioning calorie intake, explain that “in” refers to calories eaten, while “out” refers to calories burned (both through metabolic activity like keeping your heart pumping and brain working, and through physical activity)</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to determine the number of calories we take in and the number we expend? (Listen for track food and physical activity, monitor weight)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Why might it be important for us to know that information? (Listen for better weight management means better blood pressure management.)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a:p>
        </p:txBody>
      </p:sp>
    </p:spTree>
    <p:extLst>
      <p:ext uri="{BB962C8B-B14F-4D97-AF65-F5344CB8AC3E}">
        <p14:creationId xmlns:p14="http://schemas.microsoft.com/office/powerpoint/2010/main" val="379397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Let’s talk about how this came about  </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The DASH Diet has become well established as a model healthy eating plan</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The study was supported by the National Heart, Lung and Blood Institute</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The original DASH diet didn’t include intentional sodium reduction, but included eating more fruits and vegetables, fiber and foods naturally lower in sodium.   The combination diet (the current DASH way of eating) included the healthier eating and a recommendation to reduce sodium to 1,500mg</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 foods at the core of the DASH diet are naturally low in sodium. So just by following the DASH way of eating you're likely to reduce your sodium intake. You also reduce sodium further by:</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Using sodium-free spices or flavorings with your food instead of salt</a:t>
            </a:r>
            <a:endParaRPr lang="en-US" sz="18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Not adding salt when cooking rice, pasta or hot cereal</a:t>
            </a:r>
            <a:endParaRPr lang="en-US" sz="18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Rinsing canned foods to remove some of the sodium</a:t>
            </a:r>
            <a:endParaRPr lang="en-US" sz="18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Buying foods labeled "no salt added," "sodium-free," "low sodium" or "very low sodium"</a:t>
            </a:r>
            <a:endParaRPr lang="en-US" sz="1800" kern="1200" dirty="0">
              <a:solidFill>
                <a:schemeClr val="tx1"/>
              </a:solidFill>
              <a:effectLst/>
              <a:latin typeface="Verdana" pitchFamily="64" charset="0"/>
              <a:ea typeface="ＭＳ Ｐゴシック" pitchFamily="64" charset="-128"/>
              <a:cs typeface="+mn-cs"/>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Some participants will think you are discussing Mrs. DASH which is a salt substitute product.  Make sure they understand that is not the case.</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As seen on the graph, those who followed the combination diet had the best results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dirty="0"/>
          </a:p>
        </p:txBody>
      </p:sp>
    </p:spTree>
    <p:extLst>
      <p:ext uri="{BB962C8B-B14F-4D97-AF65-F5344CB8AC3E}">
        <p14:creationId xmlns:p14="http://schemas.microsoft.com/office/powerpoint/2010/main" val="391370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Now we are going to talk about the specifics of the DASH way of eating</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6</a:t>
            </a:fld>
            <a:endParaRPr lang="en-US"/>
          </a:p>
        </p:txBody>
      </p:sp>
    </p:spTree>
    <p:extLst>
      <p:ext uri="{BB962C8B-B14F-4D97-AF65-F5344CB8AC3E}">
        <p14:creationId xmlns:p14="http://schemas.microsoft.com/office/powerpoint/2010/main" val="33132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the components of the DASH DIET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If followed, it’s possible to see results quickly - following the DASH diet can reduce your blood pressure by a few points in just two weeks (Mayo Clinic, 2013). Over time, it can make a significant difference in your health risks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Lipids are fats in the blood stream that are also known as cholesterol and triglycerides.  (American Heart Association, 2014)</a:t>
            </a:r>
          </a:p>
          <a:p>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327959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Here is the simple breakdown of the DASH way of eating</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So now that you have seen an overview of the DASH diet, what do you think?</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a:p>
        </p:txBody>
      </p:sp>
    </p:spTree>
    <p:extLst>
      <p:ext uri="{BB962C8B-B14F-4D97-AF65-F5344CB8AC3E}">
        <p14:creationId xmlns:p14="http://schemas.microsoft.com/office/powerpoint/2010/main" val="79647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This slide shows a breakdown of daily and weekly food group servings based on a 2,000 calorie a day diet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to can incorporate the DASH Diet eating habits into your daily diet?  (Listen for:  reduce the amount of meat/protein served at a meal and add more veggies-ex have a 3oz hamburger instead of a 5oz hamburger and add more lettuce, tomato, onion, etc., snack on fruit, switch to low-fat or non-fat dairy products.  Allow the group to brainstorm ideas.)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changes you can commit to making right away?</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How do you see making these changes benefitting you?</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9</a:t>
            </a:fld>
            <a:endParaRPr lang="en-US"/>
          </a:p>
        </p:txBody>
      </p:sp>
    </p:spTree>
    <p:extLst>
      <p:ext uri="{BB962C8B-B14F-4D97-AF65-F5344CB8AC3E}">
        <p14:creationId xmlns:p14="http://schemas.microsoft.com/office/powerpoint/2010/main" val="369539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333750"/>
            <a:ext cx="4286250" cy="3429000"/>
          </a:xfrm>
          <a:prstGeom prst="rect">
            <a:avLst/>
          </a:prstGeom>
        </p:spPr>
      </p:pic>
      <p:sp>
        <p:nvSpPr>
          <p:cNvPr id="20" name="Title 19"/>
          <p:cNvSpPr>
            <a:spLocks noGrp="1"/>
          </p:cNvSpPr>
          <p:nvPr>
            <p:ph type="ctrTitle"/>
          </p:nvPr>
        </p:nvSpPr>
        <p:spPr/>
        <p:txBody>
          <a:bodyPr/>
          <a:lstStyle/>
          <a:p>
            <a:r>
              <a:rPr lang="en-US" sz="4700" dirty="0"/>
              <a:t>Blood Pressure </a:t>
            </a:r>
            <a:br>
              <a:rPr lang="en-US" sz="4700" dirty="0"/>
            </a:br>
            <a:r>
              <a:rPr lang="en-US" sz="4700" dirty="0"/>
              <a:t>Self-monitoring program</a:t>
            </a:r>
          </a:p>
        </p:txBody>
      </p:sp>
      <p:sp>
        <p:nvSpPr>
          <p:cNvPr id="21" name="Subtitle 20"/>
          <p:cNvSpPr>
            <a:spLocks noGrp="1"/>
          </p:cNvSpPr>
          <p:nvPr>
            <p:ph type="subTitle" idx="1"/>
          </p:nvPr>
        </p:nvSpPr>
        <p:spPr>
          <a:xfrm>
            <a:off x="338138" y="3944359"/>
            <a:ext cx="4572000" cy="744413"/>
          </a:xfrm>
        </p:spPr>
        <p:txBody>
          <a:bodyPr/>
          <a:lstStyle/>
          <a:p>
            <a:r>
              <a:rPr lang="en-US" dirty="0"/>
              <a:t>Dietary approaches to manage hypertension</a:t>
            </a:r>
          </a:p>
        </p:txBody>
      </p:sp>
      <p:sp>
        <p:nvSpPr>
          <p:cNvPr id="22" name="Text Placeholder 21"/>
          <p:cNvSpPr>
            <a:spLocks noGrp="1"/>
          </p:cNvSpPr>
          <p:nvPr>
            <p:ph type="body" sz="quarter" idx="14"/>
          </p:nvPr>
        </p:nvSpPr>
        <p:spPr>
          <a:xfrm>
            <a:off x="351012" y="4772025"/>
            <a:ext cx="2601737" cy="552450"/>
          </a:xfrm>
        </p:spPr>
        <p:txBody>
          <a:bodyPr/>
          <a:lstStyle/>
          <a:p>
            <a:r>
              <a:rPr lang="en-US" dirty="0"/>
              <a:t>Healthy Heart Ambassador </a:t>
            </a:r>
          </a:p>
        </p:txBody>
      </p:sp>
      <p:sp>
        <p:nvSpPr>
          <p:cNvPr id="6" name="TextBox 5"/>
          <p:cNvSpPr txBox="1"/>
          <p:nvPr/>
        </p:nvSpPr>
        <p:spPr>
          <a:xfrm>
            <a:off x="351013" y="6350228"/>
            <a:ext cx="2601737" cy="215444"/>
          </a:xfrm>
          <a:prstGeom prst="rect">
            <a:avLst/>
          </a:prstGeom>
          <a:noFill/>
        </p:spPr>
        <p:txBody>
          <a:bodyPr wrap="square" rtlCol="0">
            <a:spAutoFit/>
          </a:bodyPr>
          <a:lstStyle/>
          <a:p>
            <a:r>
              <a:rPr lang="en-US" sz="800">
                <a:solidFill>
                  <a:schemeClr val="tx2"/>
                </a:solidFill>
              </a:rPr>
              <a:t>© 2015 </a:t>
            </a:r>
            <a:r>
              <a:rPr lang="en-US" sz="800" dirty="0">
                <a:solidFill>
                  <a:schemeClr val="tx2"/>
                </a:solidFill>
              </a:rPr>
              <a:t>YMCA of the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could benefit from following dash?</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dirty="0"/>
          </a:p>
        </p:txBody>
      </p:sp>
      <p:sp>
        <p:nvSpPr>
          <p:cNvPr id="5" name="Content Placeholder 6"/>
          <p:cNvSpPr txBox="1">
            <a:spLocks/>
          </p:cNvSpPr>
          <p:nvPr/>
        </p:nvSpPr>
        <p:spPr bwMode="black">
          <a:xfrm>
            <a:off x="347663" y="1635125"/>
            <a:ext cx="8339137" cy="4791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 People who are at risk for heart disease</a:t>
            </a:r>
          </a:p>
          <a:p>
            <a:pPr lvl="2"/>
            <a:r>
              <a:rPr lang="en-US" sz="1800" kern="0" dirty="0">
                <a:solidFill>
                  <a:srgbClr val="C00000"/>
                </a:solidFill>
              </a:rPr>
              <a:t>High blood pressure</a:t>
            </a:r>
          </a:p>
          <a:p>
            <a:pPr lvl="2"/>
            <a:r>
              <a:rPr lang="en-US" sz="1800" kern="0" dirty="0">
                <a:solidFill>
                  <a:srgbClr val="C00000"/>
                </a:solidFill>
              </a:rPr>
              <a:t>High cholesterol</a:t>
            </a:r>
          </a:p>
          <a:p>
            <a:pPr lvl="2"/>
            <a:r>
              <a:rPr lang="en-US" sz="1800" kern="0" dirty="0">
                <a:solidFill>
                  <a:srgbClr val="C00000"/>
                </a:solidFill>
              </a:rPr>
              <a:t>Diabetes</a:t>
            </a:r>
          </a:p>
          <a:p>
            <a:pPr lvl="2"/>
            <a:r>
              <a:rPr lang="en-US" sz="1800" kern="0" dirty="0">
                <a:solidFill>
                  <a:srgbClr val="C00000"/>
                </a:solidFill>
              </a:rPr>
              <a:t>Chronic kidney disease</a:t>
            </a:r>
          </a:p>
          <a:p>
            <a:pPr lvl="2"/>
            <a:r>
              <a:rPr lang="en-US" sz="1800" kern="0" dirty="0">
                <a:solidFill>
                  <a:srgbClr val="C00000"/>
                </a:solidFill>
              </a:rPr>
              <a:t>Tobacco use</a:t>
            </a:r>
          </a:p>
          <a:p>
            <a:pPr lvl="2"/>
            <a:r>
              <a:rPr lang="en-US" sz="1800" kern="0" dirty="0">
                <a:solidFill>
                  <a:srgbClr val="C00000"/>
                </a:solidFill>
              </a:rPr>
              <a:t>Overweight</a:t>
            </a:r>
          </a:p>
          <a:p>
            <a:pPr lvl="2"/>
            <a:r>
              <a:rPr lang="en-US" sz="1800" kern="0" dirty="0">
                <a:solidFill>
                  <a:srgbClr val="C00000"/>
                </a:solidFill>
              </a:rPr>
              <a:t>Physical inactivity</a:t>
            </a:r>
          </a:p>
          <a:p>
            <a:pPr lvl="2"/>
            <a:r>
              <a:rPr lang="en-US" sz="1800" kern="0" dirty="0"/>
              <a:t>African Americans</a:t>
            </a:r>
          </a:p>
          <a:p>
            <a:pPr lvl="2"/>
            <a:r>
              <a:rPr lang="en-US" sz="1800" kern="0" dirty="0"/>
              <a:t>Adults aged 51+</a:t>
            </a:r>
          </a:p>
          <a:p>
            <a:pPr marL="465138" lvl="2" indent="0">
              <a:buNone/>
            </a:pPr>
            <a:endParaRPr lang="en-US" sz="1800" kern="0" dirty="0"/>
          </a:p>
          <a:p>
            <a:pPr marL="1588" lvl="1" indent="0">
              <a:buNone/>
            </a:pPr>
            <a:endParaRPr lang="en-US" sz="1800" kern="0" dirty="0"/>
          </a:p>
          <a:p>
            <a:pPr lvl="1"/>
            <a:endParaRPr lang="en-US" sz="1800" kern="0" dirty="0"/>
          </a:p>
        </p:txBody>
      </p:sp>
    </p:spTree>
    <p:extLst>
      <p:ext uri="{BB962C8B-B14F-4D97-AF65-F5344CB8AC3E}">
        <p14:creationId xmlns:p14="http://schemas.microsoft.com/office/powerpoint/2010/main" val="19197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11</a:t>
            </a:fld>
            <a:endParaRPr lang="en-US" dirty="0"/>
          </a:p>
        </p:txBody>
      </p:sp>
      <p:sp>
        <p:nvSpPr>
          <p:cNvPr id="7" name="Title 5"/>
          <p:cNvSpPr txBox="1">
            <a:spLocks/>
          </p:cNvSpPr>
          <p:nvPr/>
        </p:nvSpPr>
        <p:spPr bwMode="black">
          <a:xfrm>
            <a:off x="472440" y="12700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DASH in A Day</a:t>
            </a:r>
          </a:p>
        </p:txBody>
      </p:sp>
      <p:sp>
        <p:nvSpPr>
          <p:cNvPr id="8" name="Rectangle 7"/>
          <p:cNvSpPr/>
          <p:nvPr/>
        </p:nvSpPr>
        <p:spPr>
          <a:xfrm>
            <a:off x="7717429" y="6468418"/>
            <a:ext cx="1312529" cy="276999"/>
          </a:xfrm>
          <a:prstGeom prst="rect">
            <a:avLst/>
          </a:prstGeom>
        </p:spPr>
        <p:txBody>
          <a:bodyPr wrap="none">
            <a:spAutoFit/>
          </a:bodyPr>
          <a:lstStyle/>
          <a:p>
            <a:r>
              <a:rPr lang="en-US" sz="1200" dirty="0"/>
              <a:t>(NHLBI, 2003)</a:t>
            </a:r>
          </a:p>
        </p:txBody>
      </p:sp>
      <p:graphicFrame>
        <p:nvGraphicFramePr>
          <p:cNvPr id="2" name="Table 1"/>
          <p:cNvGraphicFramePr>
            <a:graphicFrameLocks noGrp="1"/>
          </p:cNvGraphicFramePr>
          <p:nvPr>
            <p:extLst>
              <p:ext uri="{D42A27DB-BD31-4B8C-83A1-F6EECF244321}">
                <p14:modId xmlns:p14="http://schemas.microsoft.com/office/powerpoint/2010/main" val="3281024657"/>
              </p:ext>
            </p:extLst>
          </p:nvPr>
        </p:nvGraphicFramePr>
        <p:xfrm>
          <a:off x="142875" y="666750"/>
          <a:ext cx="8826500" cy="6040120"/>
        </p:xfrm>
        <a:graphic>
          <a:graphicData uri="http://schemas.openxmlformats.org/drawingml/2006/table">
            <a:tbl>
              <a:tblPr firstRow="1" bandRow="1">
                <a:tableStyleId>{35758FB7-9AC5-4552-8A53-C91805E547FA}</a:tableStyleId>
              </a:tblPr>
              <a:tblGrid>
                <a:gridCol w="5095875">
                  <a:extLst>
                    <a:ext uri="{9D8B030D-6E8A-4147-A177-3AD203B41FA5}">
                      <a16:colId xmlns:a16="http://schemas.microsoft.com/office/drawing/2014/main" val="20000"/>
                    </a:ext>
                  </a:extLst>
                </a:gridCol>
                <a:gridCol w="3730625">
                  <a:extLst>
                    <a:ext uri="{9D8B030D-6E8A-4147-A177-3AD203B41FA5}">
                      <a16:colId xmlns:a16="http://schemas.microsoft.com/office/drawing/2014/main" val="20001"/>
                    </a:ext>
                  </a:extLst>
                </a:gridCol>
              </a:tblGrid>
              <a:tr h="370840">
                <a:tc>
                  <a:txBody>
                    <a:bodyPr/>
                    <a:lstStyle/>
                    <a:p>
                      <a:r>
                        <a:rPr lang="en-US" sz="1400" dirty="0"/>
                        <a:t>2,300 mg Sodium Menu</a:t>
                      </a:r>
                    </a:p>
                  </a:txBody>
                  <a:tcPr/>
                </a:tc>
                <a:tc>
                  <a:txBody>
                    <a:bodyPr/>
                    <a:lstStyle/>
                    <a:p>
                      <a:r>
                        <a:rPr lang="en-US" sz="1400" dirty="0"/>
                        <a:t>To </a:t>
                      </a:r>
                      <a:r>
                        <a:rPr lang="en-US" sz="1400" baseline="0" dirty="0"/>
                        <a:t>Reduce Sodium to 1,500 mg</a:t>
                      </a:r>
                      <a:endParaRPr lang="en-US" sz="1400" dirty="0"/>
                    </a:p>
                  </a:txBody>
                  <a:tcPr/>
                </a:tc>
                <a:extLst>
                  <a:ext uri="{0D108BD9-81ED-4DB2-BD59-A6C34878D82A}">
                    <a16:rowId xmlns:a16="http://schemas.microsoft.com/office/drawing/2014/main" val="10000"/>
                  </a:ext>
                </a:extLst>
              </a:tr>
              <a:tr h="370840">
                <a:tc>
                  <a:txBody>
                    <a:bodyPr/>
                    <a:lstStyle/>
                    <a:p>
                      <a:r>
                        <a:rPr lang="en-US" sz="1200" dirty="0"/>
                        <a:t>Breakfast:</a:t>
                      </a:r>
                    </a:p>
                    <a:p>
                      <a:pPr marL="285750" indent="-285750">
                        <a:buFont typeface="Arial"/>
                        <a:buChar char="•"/>
                      </a:pPr>
                      <a:r>
                        <a:rPr lang="en-US" sz="1200" dirty="0"/>
                        <a:t>¾ cup bran flakes cereal</a:t>
                      </a:r>
                    </a:p>
                    <a:p>
                      <a:pPr marL="285750" indent="-285750">
                        <a:buFont typeface="Arial"/>
                        <a:buChar char="•"/>
                      </a:pPr>
                      <a:r>
                        <a:rPr lang="en-US" sz="1200" dirty="0"/>
                        <a:t>1 medium banana</a:t>
                      </a:r>
                    </a:p>
                    <a:p>
                      <a:pPr marL="285750" indent="-285750">
                        <a:buFont typeface="Arial"/>
                        <a:buChar char="•"/>
                      </a:pPr>
                      <a:r>
                        <a:rPr lang="en-US" sz="1200" dirty="0"/>
                        <a:t>1 cup (8</a:t>
                      </a:r>
                      <a:r>
                        <a:rPr lang="en-US" sz="1200" baseline="0" dirty="0"/>
                        <a:t> ounces) low-fat milk</a:t>
                      </a:r>
                    </a:p>
                    <a:p>
                      <a:pPr marL="285750" indent="-285750">
                        <a:buFont typeface="Arial"/>
                        <a:buChar char="•"/>
                      </a:pPr>
                      <a:r>
                        <a:rPr lang="en-US" sz="1200" baseline="0" dirty="0"/>
                        <a:t>1 slice whole wheat bread</a:t>
                      </a:r>
                    </a:p>
                    <a:p>
                      <a:pPr marL="285750" indent="-285750">
                        <a:buFont typeface="Arial"/>
                        <a:buChar char="•"/>
                      </a:pPr>
                      <a:r>
                        <a:rPr lang="en-US" sz="1200" baseline="0" dirty="0"/>
                        <a:t>1 teaspoon soft margarine</a:t>
                      </a:r>
                    </a:p>
                    <a:p>
                      <a:pPr marL="285750" indent="-285750">
                        <a:buFont typeface="Arial"/>
                        <a:buChar char="•"/>
                      </a:pPr>
                      <a:r>
                        <a:rPr lang="en-US" sz="1200" baseline="0" dirty="0"/>
                        <a:t>1 cup (8 ounces) orange juice</a:t>
                      </a:r>
                      <a:endParaRPr lang="en-US" sz="1200" dirty="0"/>
                    </a:p>
                  </a:txBody>
                  <a:tcPr/>
                </a:tc>
                <a:tc>
                  <a:txBody>
                    <a:bodyPr/>
                    <a:lstStyle/>
                    <a:p>
                      <a:endParaRPr lang="en-US" sz="1200" dirty="0"/>
                    </a:p>
                    <a:p>
                      <a:pPr marL="285750" indent="-285750">
                        <a:buFont typeface="Arial"/>
                        <a:buChar char="•"/>
                      </a:pPr>
                      <a:r>
                        <a:rPr lang="en-US" sz="1200" dirty="0"/>
                        <a:t>¾ cup shredded</a:t>
                      </a:r>
                      <a:r>
                        <a:rPr lang="en-US" sz="1200" baseline="0" dirty="0"/>
                        <a:t> wheat cereal</a:t>
                      </a:r>
                    </a:p>
                    <a:p>
                      <a:pPr marL="0" indent="0">
                        <a:buFont typeface="Arial"/>
                        <a:buNone/>
                      </a:pPr>
                      <a:endParaRPr lang="en-US" sz="1200" baseline="0" dirty="0"/>
                    </a:p>
                    <a:p>
                      <a:pPr marL="0" indent="0">
                        <a:buFont typeface="Arial"/>
                        <a:buNone/>
                      </a:pPr>
                      <a:endParaRPr lang="en-US" sz="1200" baseline="0" dirty="0"/>
                    </a:p>
                    <a:p>
                      <a:pPr marL="285750" indent="-285750">
                        <a:buFont typeface="Arial"/>
                        <a:buChar char="•"/>
                      </a:pPr>
                      <a:endParaRPr lang="en-US" sz="1200" baseline="0" dirty="0"/>
                    </a:p>
                    <a:p>
                      <a:pPr marL="285750" indent="-285750">
                        <a:buFont typeface="Arial"/>
                        <a:buChar char="•"/>
                      </a:pPr>
                      <a:r>
                        <a:rPr lang="en-US" sz="1200" baseline="0" dirty="0"/>
                        <a:t>1 teaspoon unsalted soft margarine</a:t>
                      </a:r>
                      <a:endParaRPr lang="en-US" sz="1200" dirty="0"/>
                    </a:p>
                  </a:txBody>
                  <a:tcPr/>
                </a:tc>
                <a:extLst>
                  <a:ext uri="{0D108BD9-81ED-4DB2-BD59-A6C34878D82A}">
                    <a16:rowId xmlns:a16="http://schemas.microsoft.com/office/drawing/2014/main" val="10001"/>
                  </a:ext>
                </a:extLst>
              </a:tr>
              <a:tr h="370840">
                <a:tc>
                  <a:txBody>
                    <a:bodyPr/>
                    <a:lstStyle/>
                    <a:p>
                      <a:r>
                        <a:rPr lang="en-US" sz="1200" dirty="0"/>
                        <a:t>Lunch:</a:t>
                      </a:r>
                    </a:p>
                    <a:p>
                      <a:pPr marL="285750" indent="-285750">
                        <a:buFont typeface="Arial"/>
                        <a:buChar char="•"/>
                      </a:pPr>
                      <a:r>
                        <a:rPr lang="en-US" sz="1200" dirty="0"/>
                        <a:t>¾ cup chicken salad</a:t>
                      </a:r>
                    </a:p>
                    <a:p>
                      <a:pPr marL="285750" indent="-285750">
                        <a:buFont typeface="Arial"/>
                        <a:buChar char="•"/>
                      </a:pPr>
                      <a:r>
                        <a:rPr lang="en-US" sz="1200" dirty="0"/>
                        <a:t>2 slices whole wheat bread</a:t>
                      </a:r>
                    </a:p>
                    <a:p>
                      <a:pPr marL="285750" indent="-285750">
                        <a:buFont typeface="Arial"/>
                        <a:buChar char="•"/>
                      </a:pPr>
                      <a:r>
                        <a:rPr lang="en-US" sz="1200" dirty="0"/>
                        <a:t>1 tablespoon</a:t>
                      </a:r>
                      <a:r>
                        <a:rPr lang="en-US" sz="1200" baseline="0" dirty="0"/>
                        <a:t> Dijon mustard</a:t>
                      </a:r>
                    </a:p>
                    <a:p>
                      <a:pPr marL="285750" indent="-285750">
                        <a:buFont typeface="Arial"/>
                        <a:buChar char="•"/>
                      </a:pPr>
                      <a:r>
                        <a:rPr lang="en-US" sz="1200" baseline="0" dirty="0"/>
                        <a:t>Salad with ½ cup fresh cucumber slices, ½ cup tomato wedges, 1 tablespoon sunflower seeds, 1 teaspoon low calorie Italian dressing</a:t>
                      </a:r>
                    </a:p>
                    <a:p>
                      <a:pPr marL="285750" indent="-285750">
                        <a:buFont typeface="Arial"/>
                        <a:buChar char="•"/>
                      </a:pPr>
                      <a:r>
                        <a:rPr lang="en-US" sz="1200" baseline="0" dirty="0"/>
                        <a:t>½ cup fruit cocktail</a:t>
                      </a:r>
                      <a:endParaRPr lang="en-US" sz="1200" dirty="0"/>
                    </a:p>
                  </a:txBody>
                  <a:tcPr/>
                </a:tc>
                <a:tc>
                  <a:txBody>
                    <a:bodyPr/>
                    <a:lstStyle/>
                    <a:p>
                      <a:endParaRPr lang="en-US" sz="1200" dirty="0"/>
                    </a:p>
                    <a:p>
                      <a:pPr marL="285750" indent="-285750">
                        <a:buFont typeface="Arial"/>
                        <a:buChar char="•"/>
                      </a:pPr>
                      <a:r>
                        <a:rPr lang="en-US" sz="1200" dirty="0"/>
                        <a:t>Remove salt from</a:t>
                      </a:r>
                      <a:r>
                        <a:rPr lang="en-US" sz="1200" baseline="0" dirty="0"/>
                        <a:t> chicken salad recipe</a:t>
                      </a:r>
                    </a:p>
                    <a:p>
                      <a:pPr marL="285750" indent="-285750">
                        <a:buFont typeface="Arial"/>
                        <a:buChar char="•"/>
                      </a:pPr>
                      <a:endParaRPr lang="en-US" sz="1200" baseline="0" dirty="0"/>
                    </a:p>
                    <a:p>
                      <a:pPr marL="285750" indent="-285750">
                        <a:buFont typeface="Arial"/>
                        <a:buChar char="•"/>
                      </a:pPr>
                      <a:r>
                        <a:rPr lang="en-US" sz="1200" dirty="0"/>
                        <a:t>1 tablespoon regular mustard</a:t>
                      </a:r>
                    </a:p>
                  </a:txBody>
                  <a:tcPr/>
                </a:tc>
                <a:extLst>
                  <a:ext uri="{0D108BD9-81ED-4DB2-BD59-A6C34878D82A}">
                    <a16:rowId xmlns:a16="http://schemas.microsoft.com/office/drawing/2014/main" val="10002"/>
                  </a:ext>
                </a:extLst>
              </a:tr>
              <a:tr h="370840">
                <a:tc>
                  <a:txBody>
                    <a:bodyPr/>
                    <a:lstStyle/>
                    <a:p>
                      <a:r>
                        <a:rPr lang="en-US" sz="1200" dirty="0"/>
                        <a:t>Dinner:</a:t>
                      </a:r>
                    </a:p>
                    <a:p>
                      <a:pPr marL="285750" indent="-285750">
                        <a:buFont typeface="Arial"/>
                        <a:buChar char="•"/>
                      </a:pPr>
                      <a:r>
                        <a:rPr lang="en-US" sz="1200" dirty="0"/>
                        <a:t>3 </a:t>
                      </a:r>
                      <a:r>
                        <a:rPr lang="en-US" sz="1200" dirty="0" err="1"/>
                        <a:t>oz</a:t>
                      </a:r>
                      <a:r>
                        <a:rPr lang="en-US" sz="1200" dirty="0"/>
                        <a:t> beef, eye of the round</a:t>
                      </a:r>
                    </a:p>
                    <a:p>
                      <a:pPr marL="285750" indent="-285750">
                        <a:buFont typeface="Arial"/>
                        <a:buChar char="•"/>
                      </a:pPr>
                      <a:r>
                        <a:rPr lang="en-US" sz="1200" dirty="0"/>
                        <a:t>2 tablespoons gravy</a:t>
                      </a:r>
                      <a:r>
                        <a:rPr lang="en-US" sz="1200" baseline="0" dirty="0"/>
                        <a:t> (fat-free)</a:t>
                      </a:r>
                    </a:p>
                    <a:p>
                      <a:pPr marL="285750" indent="-285750">
                        <a:buFont typeface="Arial"/>
                        <a:buChar char="•"/>
                      </a:pPr>
                      <a:r>
                        <a:rPr lang="en-US" sz="1200" baseline="0" dirty="0"/>
                        <a:t>1 cup green beans, sautéed with ½ teaspoon canola oil</a:t>
                      </a:r>
                    </a:p>
                    <a:p>
                      <a:pPr marL="285750" indent="-285750">
                        <a:buFont typeface="Arial"/>
                        <a:buChar char="•"/>
                      </a:pPr>
                      <a:r>
                        <a:rPr lang="en-US" sz="1200" baseline="0" dirty="0"/>
                        <a:t>1 small baked potato with 1 tablespoon sour cream (fat-free), 1 tablespoon grated natural cheddar cheese (reduced fat), and 1 tablespoon chopped scallions</a:t>
                      </a:r>
                    </a:p>
                    <a:p>
                      <a:pPr marL="285750" indent="-285750">
                        <a:buFont typeface="Arial"/>
                        <a:buChar char="•"/>
                      </a:pPr>
                      <a:r>
                        <a:rPr lang="en-US" sz="1200" baseline="0" dirty="0"/>
                        <a:t>1 small whole wheat roll with 1 teaspoon soft margarine</a:t>
                      </a:r>
                    </a:p>
                    <a:p>
                      <a:pPr marL="285750" indent="-285750">
                        <a:buFont typeface="Arial"/>
                        <a:buChar char="•"/>
                      </a:pPr>
                      <a:r>
                        <a:rPr lang="en-US" sz="1200" baseline="0" dirty="0"/>
                        <a:t>1 small apple</a:t>
                      </a:r>
                    </a:p>
                    <a:p>
                      <a:pPr marL="285750" indent="-285750">
                        <a:buFont typeface="Arial"/>
                        <a:buChar char="•"/>
                      </a:pPr>
                      <a:r>
                        <a:rPr lang="en-US" sz="1200" baseline="0" dirty="0"/>
                        <a:t>1 cup low-fat milk</a:t>
                      </a:r>
                      <a:endParaRPr lang="en-US" sz="1200" dirty="0"/>
                    </a:p>
                  </a:txBody>
                  <a:tcPr/>
                </a:tc>
                <a:tc>
                  <a:txBody>
                    <a:bodyPr/>
                    <a:lstStyle/>
                    <a:p>
                      <a:endParaRPr lang="en-US" dirty="0"/>
                    </a:p>
                    <a:p>
                      <a:pPr marL="285750" indent="-285750">
                        <a:buFont typeface="Arial"/>
                        <a:buChar char="•"/>
                      </a:pPr>
                      <a:r>
                        <a:rPr lang="en-US" sz="1200" dirty="0"/>
                        <a:t>1</a:t>
                      </a:r>
                      <a:r>
                        <a:rPr lang="en-US" sz="1200" baseline="0" dirty="0"/>
                        <a:t> tablespoon natural cheddar cheese (reduced fat and low sodium)</a:t>
                      </a:r>
                    </a:p>
                    <a:p>
                      <a:pPr marL="285750" indent="-285750">
                        <a:buFont typeface="Arial"/>
                        <a:buChar char="•"/>
                      </a:pPr>
                      <a:endParaRPr lang="en-US" sz="1200" baseline="0" dirty="0"/>
                    </a:p>
                    <a:p>
                      <a:pPr marL="285750" indent="-285750">
                        <a:buFont typeface="Arial"/>
                        <a:buChar char="•"/>
                      </a:pPr>
                      <a:endParaRPr lang="en-US" sz="1200" baseline="0" dirty="0"/>
                    </a:p>
                    <a:p>
                      <a:pPr marL="285750" indent="-285750">
                        <a:buFont typeface="Arial"/>
                        <a:buChar char="•"/>
                      </a:pPr>
                      <a:endParaRPr lang="en-US" sz="1200" baseline="0" dirty="0"/>
                    </a:p>
                    <a:p>
                      <a:pPr marL="285750" indent="-285750">
                        <a:buFont typeface="Arial"/>
                        <a:buChar char="•"/>
                      </a:pPr>
                      <a:r>
                        <a:rPr lang="en-US" sz="1200" baseline="0" dirty="0"/>
                        <a:t>1 teaspoon unsalted soft margarine</a:t>
                      </a:r>
                      <a:endParaRPr lang="en-US" sz="1200" dirty="0"/>
                    </a:p>
                  </a:txBody>
                  <a:tcPr/>
                </a:tc>
                <a:extLst>
                  <a:ext uri="{0D108BD9-81ED-4DB2-BD59-A6C34878D82A}">
                    <a16:rowId xmlns:a16="http://schemas.microsoft.com/office/drawing/2014/main" val="10003"/>
                  </a:ext>
                </a:extLst>
              </a:tr>
              <a:tr h="370840">
                <a:tc>
                  <a:txBody>
                    <a:bodyPr/>
                    <a:lstStyle/>
                    <a:p>
                      <a:r>
                        <a:rPr lang="en-US" sz="1200" dirty="0"/>
                        <a:t>Snacks:</a:t>
                      </a:r>
                    </a:p>
                    <a:p>
                      <a:pPr marL="171450" indent="-171450">
                        <a:buFont typeface="Arial"/>
                        <a:buChar char="•"/>
                      </a:pPr>
                      <a:r>
                        <a:rPr lang="en-US" sz="1200" dirty="0"/>
                        <a:t>1/3 cup</a:t>
                      </a:r>
                      <a:r>
                        <a:rPr lang="en-US" sz="1200" baseline="0" dirty="0"/>
                        <a:t> almonds (unsalted)</a:t>
                      </a:r>
                    </a:p>
                    <a:p>
                      <a:pPr marL="171450" indent="-171450">
                        <a:buFont typeface="Arial"/>
                        <a:buChar char="•"/>
                      </a:pPr>
                      <a:r>
                        <a:rPr lang="en-US" sz="1200" baseline="0" dirty="0"/>
                        <a:t>¼ cup raisins</a:t>
                      </a:r>
                    </a:p>
                    <a:p>
                      <a:pPr marL="171450" indent="-171450">
                        <a:buFont typeface="Arial"/>
                        <a:buChar char="•"/>
                      </a:pPr>
                      <a:r>
                        <a:rPr lang="en-US" sz="1200" baseline="0" dirty="0"/>
                        <a:t>½ cup fruit yogurt (fat-free, no sugar added)</a:t>
                      </a:r>
                      <a:endParaRPr lang="en-US" sz="1200" dirty="0"/>
                    </a:p>
                  </a:txBody>
                  <a:tcPr/>
                </a:tc>
                <a:tc>
                  <a:txBody>
                    <a:bodyPr/>
                    <a:lstStyle/>
                    <a:p>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sz="12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(NHLBI, 2015)</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1848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12</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Choosing the Healthier Option</a:t>
            </a:r>
          </a:p>
        </p:txBody>
      </p:sp>
      <p:sp>
        <p:nvSpPr>
          <p:cNvPr id="9" name="Content Placeholder 6"/>
          <p:cNvSpPr txBox="1">
            <a:spLocks/>
          </p:cNvSpPr>
          <p:nvPr/>
        </p:nvSpPr>
        <p:spPr bwMode="black">
          <a:xfrm>
            <a:off x="506413" y="1130299"/>
            <a:ext cx="8339137" cy="536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This or That?</a:t>
            </a:r>
          </a:p>
          <a:p>
            <a:pPr lvl="1"/>
            <a:r>
              <a:rPr lang="en-US" sz="1800" kern="0" dirty="0"/>
              <a:t>Breakfast </a:t>
            </a:r>
          </a:p>
          <a:p>
            <a:pPr lvl="2"/>
            <a:r>
              <a:rPr lang="en-US" sz="1800" kern="0" dirty="0"/>
              <a:t>3 egg Omelet with spinach, tomatoes, feta cheese, &amp; English muffin with a cup of orange juice</a:t>
            </a:r>
          </a:p>
          <a:p>
            <a:pPr lvl="2"/>
            <a:r>
              <a:rPr lang="en-US" sz="1800" kern="0" dirty="0"/>
              <a:t>Fat-free yogurt with strawberries, blueberries, sliced bananas, oats, &amp; almonds with water</a:t>
            </a:r>
            <a:endParaRPr lang="en-US" sz="2000" b="1" kern="0" dirty="0"/>
          </a:p>
          <a:p>
            <a:pPr lvl="1"/>
            <a:r>
              <a:rPr lang="en-US" sz="1800" kern="0" dirty="0"/>
              <a:t> Lunch</a:t>
            </a:r>
          </a:p>
          <a:p>
            <a:pPr lvl="2"/>
            <a:r>
              <a:rPr lang="en-US" sz="1800" kern="0" dirty="0"/>
              <a:t> Spinach &amp; whole grain pasta salad with chicken, walnuts, avocado, tomatoes, &amp; reduced fat goat cheese with a cup of water</a:t>
            </a:r>
            <a:endParaRPr lang="en-US" sz="2000" b="1" kern="0" dirty="0"/>
          </a:p>
          <a:p>
            <a:pPr lvl="2"/>
            <a:r>
              <a:rPr lang="en-US" sz="1800" kern="0" dirty="0"/>
              <a:t> Tomato, mozzarella, &amp; basil sandwich on </a:t>
            </a:r>
            <a:r>
              <a:rPr lang="en-US" sz="1800" kern="0" dirty="0" err="1"/>
              <a:t>Ciabatta</a:t>
            </a:r>
            <a:r>
              <a:rPr lang="en-US" sz="1800" kern="0" dirty="0"/>
              <a:t> bread with water</a:t>
            </a:r>
          </a:p>
          <a:p>
            <a:pPr lvl="1"/>
            <a:r>
              <a:rPr lang="en-US" sz="1800" kern="0" dirty="0"/>
              <a:t>Dinner</a:t>
            </a:r>
          </a:p>
          <a:p>
            <a:pPr lvl="2"/>
            <a:r>
              <a:rPr lang="en-US" sz="1800" kern="0" dirty="0"/>
              <a:t> Teriyaki Beef &amp; Vegetable stir-fry with white rice with water</a:t>
            </a:r>
          </a:p>
          <a:p>
            <a:pPr lvl="2"/>
            <a:r>
              <a:rPr lang="en-US" sz="1800" kern="0" dirty="0"/>
              <a:t> Salmon with broccoli, &amp; brown rice with a cup of skim milk</a:t>
            </a:r>
            <a:endParaRPr lang="en-US" sz="2000" b="1" kern="0" dirty="0"/>
          </a:p>
        </p:txBody>
      </p:sp>
    </p:spTree>
    <p:extLst>
      <p:ext uri="{BB962C8B-B14F-4D97-AF65-F5344CB8AC3E}">
        <p14:creationId xmlns:p14="http://schemas.microsoft.com/office/powerpoint/2010/main" val="145347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9">
                                            <p:txEl>
                                              <p:pRg st="5" end="5"/>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13</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Why Following DASH works</a:t>
            </a:r>
          </a:p>
        </p:txBody>
      </p:sp>
      <p:sp>
        <p:nvSpPr>
          <p:cNvPr id="9" name="Content Placeholder 6"/>
          <p:cNvSpPr txBox="1">
            <a:spLocks/>
          </p:cNvSpPr>
          <p:nvPr/>
        </p:nvSpPr>
        <p:spPr bwMode="black">
          <a:xfrm>
            <a:off x="506413" y="1476375"/>
            <a:ext cx="8339137" cy="4791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Promotes a wholesome &amp; healthy lifestyle </a:t>
            </a:r>
          </a:p>
          <a:p>
            <a:pPr lvl="2"/>
            <a:r>
              <a:rPr lang="en-US" sz="1800" kern="0" dirty="0"/>
              <a:t>Well balanced meals</a:t>
            </a:r>
          </a:p>
          <a:p>
            <a:pPr lvl="2"/>
            <a:r>
              <a:rPr lang="en-US" sz="1800" kern="0" dirty="0"/>
              <a:t>Follows the Dietary Guidelines for Americans</a:t>
            </a:r>
          </a:p>
          <a:p>
            <a:pPr lvl="1"/>
            <a:r>
              <a:rPr lang="en-US" sz="1800" kern="0" dirty="0"/>
              <a:t>Helps to regulate &amp; reduce blood pressure</a:t>
            </a:r>
          </a:p>
          <a:p>
            <a:pPr lvl="2"/>
            <a:r>
              <a:rPr lang="en-US" sz="1800" kern="0" dirty="0"/>
              <a:t>Increased potassium, calcium, magnesium, fiber, &amp; protein</a:t>
            </a:r>
          </a:p>
          <a:p>
            <a:pPr lvl="2"/>
            <a:r>
              <a:rPr lang="en-US" sz="1800" kern="0" dirty="0"/>
              <a:t>Reduced sodium, added sugars, saturated &amp; </a:t>
            </a:r>
            <a:r>
              <a:rPr lang="en-US" sz="1800" i="1" kern="0" dirty="0"/>
              <a:t>trans </a:t>
            </a:r>
            <a:r>
              <a:rPr lang="en-US" sz="1800" kern="0" dirty="0"/>
              <a:t>fats</a:t>
            </a:r>
          </a:p>
          <a:p>
            <a:pPr lvl="1"/>
            <a:r>
              <a:rPr lang="en-US" sz="1800" kern="0" dirty="0"/>
              <a:t>Promotes healthy weight loss and/or maintenance</a:t>
            </a:r>
          </a:p>
          <a:p>
            <a:pPr lvl="2"/>
            <a:r>
              <a:rPr lang="en-US" sz="1800" kern="0" dirty="0"/>
              <a:t>Replaces empty-calorie foods with nutrient-dense foods</a:t>
            </a:r>
          </a:p>
          <a:p>
            <a:pPr lvl="1"/>
            <a:endParaRPr lang="en-US" sz="1800" kern="0" dirty="0"/>
          </a:p>
          <a:p>
            <a:pPr marL="1588" lvl="1" indent="0">
              <a:buNone/>
            </a:pPr>
            <a:endParaRPr lang="en-US" sz="1800" kern="0" dirty="0"/>
          </a:p>
          <a:p>
            <a:pPr lvl="1"/>
            <a:endParaRPr lang="en-US" sz="1800" kern="0" dirty="0"/>
          </a:p>
        </p:txBody>
      </p:sp>
    </p:spTree>
    <p:extLst>
      <p:ext uri="{BB962C8B-B14F-4D97-AF65-F5344CB8AC3E}">
        <p14:creationId xmlns:p14="http://schemas.microsoft.com/office/powerpoint/2010/main" val="28438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53348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15</a:t>
            </a:fld>
            <a:endParaRPr lang="en-US" dirty="0"/>
          </a:p>
        </p:txBody>
      </p:sp>
      <p:sp>
        <p:nvSpPr>
          <p:cNvPr id="5" name="Content Placeholder 6"/>
          <p:cNvSpPr txBox="1">
            <a:spLocks/>
          </p:cNvSpPr>
          <p:nvPr/>
        </p:nvSpPr>
        <p:spPr bwMode="black">
          <a:xfrm>
            <a:off x="481013" y="968375"/>
            <a:ext cx="8339137" cy="5299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After having discussed DASH, think about what you have eaten today…</a:t>
            </a:r>
          </a:p>
          <a:p>
            <a:pPr lvl="2"/>
            <a:r>
              <a:rPr lang="en-US" sz="1800" kern="0" dirty="0"/>
              <a:t>What foods have you eaten today that would be DASH friendly?</a:t>
            </a:r>
          </a:p>
          <a:p>
            <a:pPr lvl="2"/>
            <a:r>
              <a:rPr lang="en-US" sz="1800" kern="0" dirty="0"/>
              <a:t>How could you make your food choices more similar to the DASH approach to eating?</a:t>
            </a:r>
          </a:p>
          <a:p>
            <a:pPr lvl="1"/>
            <a:r>
              <a:rPr lang="en-US" sz="1800" kern="0" dirty="0"/>
              <a:t>Think about the kinds of DASH foods you can purchase at the grocery store or at a restaurant or convenience store…</a:t>
            </a:r>
          </a:p>
          <a:p>
            <a:pPr lvl="2"/>
            <a:r>
              <a:rPr lang="en-US" sz="1800" kern="0" dirty="0"/>
              <a:t>What are some of the foods that you might be tempted to buy and why?</a:t>
            </a:r>
          </a:p>
          <a:p>
            <a:pPr lvl="2"/>
            <a:r>
              <a:rPr lang="en-US" sz="1800" kern="0" dirty="0"/>
              <a:t>What kinds of foods can you buy on a budget that would contribute to a DASH approach to eating? </a:t>
            </a:r>
          </a:p>
          <a:p>
            <a:pPr lvl="1"/>
            <a:r>
              <a:rPr lang="en-US" sz="1800" kern="0" dirty="0"/>
              <a:t>When you have a busy day and are constantly on the go, what kinds of foods do you tend to eat? </a:t>
            </a:r>
          </a:p>
          <a:p>
            <a:pPr lvl="2"/>
            <a:r>
              <a:rPr lang="en-US" sz="1800" kern="0" dirty="0"/>
              <a:t>How are they prepared?</a:t>
            </a:r>
          </a:p>
          <a:p>
            <a:pPr lvl="2"/>
            <a:r>
              <a:rPr lang="en-US" sz="1800" kern="0" dirty="0"/>
              <a:t>How might food preparation come into play when following DASH? </a:t>
            </a:r>
          </a:p>
        </p:txBody>
      </p:sp>
    </p:spTree>
    <p:extLst>
      <p:ext uri="{BB962C8B-B14F-4D97-AF65-F5344CB8AC3E}">
        <p14:creationId xmlns:p14="http://schemas.microsoft.com/office/powerpoint/2010/main" val="43776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125436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t>
            </a:r>
            <a:r>
              <a:rPr lang="en-US" b="1"/>
              <a:t>a day (equivalent </a:t>
            </a:r>
            <a:r>
              <a:rPr lang="en-US" b="1" dirty="0"/>
              <a:t>to brisk walking) 6-7 days each week (180 minutes each week) may result in better management or a reduction </a:t>
            </a:r>
            <a:r>
              <a:rPr lang="en-US" b="1"/>
              <a:t>in one’s blood </a:t>
            </a:r>
            <a:r>
              <a:rPr lang="en-US" b="1" dirty="0"/>
              <a:t>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17</a:t>
            </a:fld>
            <a:endParaRPr lang="en-US" dirty="0"/>
          </a:p>
        </p:txBody>
      </p:sp>
    </p:spTree>
    <p:extLst>
      <p:ext uri="{BB962C8B-B14F-4D97-AF65-F5344CB8AC3E}">
        <p14:creationId xmlns:p14="http://schemas.microsoft.com/office/powerpoint/2010/main" val="394112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lvl="0"/>
            <a:r>
              <a:rPr lang="en-US" dirty="0"/>
              <a:t>"Exercise in Resistant Hypertension: Aerobic Exercise Reduces Blood Pressure in Resistant Hypertension." Hypertension. 2012</a:t>
            </a:r>
          </a:p>
          <a:p>
            <a:pPr lvl="0"/>
            <a:r>
              <a:rPr lang="en-US" dirty="0"/>
              <a:t>"Hypertension." Exercise Testing and Exercise Prescription for Special Cases: Theoretical Basis and Clinical Application. 2005</a:t>
            </a:r>
          </a:p>
          <a:p>
            <a:pPr lvl="0"/>
            <a:r>
              <a:rPr lang="en-US" dirty="0"/>
              <a:t>"Regular Aerobic Exercise Augments Endothelium-Dependent Vascular Relaxation in Normotensive As Well As Hypertensive Subjects" Circulation. 1999</a:t>
            </a:r>
          </a:p>
          <a:p>
            <a:pPr lvl="0"/>
            <a:r>
              <a:rPr lang="en-US" dirty="0"/>
              <a:t>"The effects of aerobic exercise and </a:t>
            </a:r>
            <a:r>
              <a:rPr lang="en-US" dirty="0" err="1"/>
              <a:t>T'ai</a:t>
            </a:r>
            <a:r>
              <a:rPr lang="en-US"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18</a:t>
            </a:fld>
            <a:endParaRPr lang="en-US" dirty="0"/>
          </a:p>
        </p:txBody>
      </p:sp>
    </p:spTree>
    <p:extLst>
      <p:ext uri="{BB962C8B-B14F-4D97-AF65-F5344CB8AC3E}">
        <p14:creationId xmlns:p14="http://schemas.microsoft.com/office/powerpoint/2010/main" val="364431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p:txBody>
          <a:bodyPr/>
          <a:lstStyle/>
          <a:p>
            <a:pPr lvl="0"/>
            <a:r>
              <a:rPr lang="en-US" dirty="0"/>
              <a:t>Name</a:t>
            </a:r>
          </a:p>
          <a:p>
            <a:pPr lvl="0"/>
            <a:r>
              <a:rPr lang="en-US" dirty="0"/>
              <a:t>YMCA OF THE USA</a:t>
            </a:r>
          </a:p>
          <a:p>
            <a:pPr lvl="0"/>
            <a:r>
              <a:rPr lang="en-US" dirty="0"/>
              <a:t>800 872 9622</a:t>
            </a:r>
          </a:p>
          <a:p>
            <a:pPr lvl="0"/>
            <a:r>
              <a:rPr lang="en-US" dirty="0"/>
              <a:t>name.name@ymca.net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a:t>
            </a:r>
            <a:br>
              <a:rPr lang="en-US" dirty="0"/>
            </a:br>
            <a:r>
              <a:rPr lang="en-US" cap="none" dirty="0"/>
              <a:t>D</a:t>
            </a:r>
            <a:r>
              <a:rPr lang="en-US" b="0" cap="none" dirty="0"/>
              <a:t>ietary </a:t>
            </a:r>
            <a:r>
              <a:rPr lang="en-US" cap="none" dirty="0"/>
              <a:t>A</a:t>
            </a:r>
            <a:r>
              <a:rPr lang="en-US" b="0" cap="none" dirty="0"/>
              <a:t>pproaches to </a:t>
            </a:r>
            <a:r>
              <a:rPr lang="en-US" cap="none" dirty="0"/>
              <a:t>S</a:t>
            </a:r>
            <a:r>
              <a:rPr lang="en-US" b="0" cap="none" dirty="0"/>
              <a:t>top </a:t>
            </a:r>
            <a:r>
              <a:rPr lang="en-US" cap="none" dirty="0"/>
              <a:t>H</a:t>
            </a:r>
            <a:r>
              <a:rPr lang="en-US" b="0" cap="none" dirty="0"/>
              <a:t>ypertension</a:t>
            </a:r>
          </a:p>
        </p:txBody>
      </p:sp>
      <p:sp>
        <p:nvSpPr>
          <p:cNvPr id="3" name="Content Placeholder 2"/>
          <p:cNvSpPr>
            <a:spLocks noGrp="1"/>
          </p:cNvSpPr>
          <p:nvPr>
            <p:ph idx="1"/>
          </p:nvPr>
        </p:nvSpPr>
        <p:spPr>
          <a:xfrm>
            <a:off x="354013" y="1743074"/>
            <a:ext cx="8339137" cy="4371975"/>
          </a:xfrm>
        </p:spPr>
        <p:txBody>
          <a:bodyPr/>
          <a:lstStyle/>
          <a:p>
            <a:r>
              <a:rPr lang="en-US" dirty="0"/>
              <a:t>Overview</a:t>
            </a:r>
          </a:p>
          <a:p>
            <a:pPr lvl="1"/>
            <a:r>
              <a:rPr lang="en-US" dirty="0"/>
              <a:t>Nutrition and Blood Pressure Facts</a:t>
            </a:r>
          </a:p>
          <a:p>
            <a:pPr lvl="1"/>
            <a:r>
              <a:rPr lang="en-US" dirty="0"/>
              <a:t>What is DASH?</a:t>
            </a:r>
          </a:p>
          <a:p>
            <a:pPr lvl="1"/>
            <a:r>
              <a:rPr lang="en-US" dirty="0"/>
              <a:t>A Day with the DASH </a:t>
            </a:r>
          </a:p>
          <a:p>
            <a:pPr lvl="1"/>
            <a:r>
              <a:rPr lang="en-US" dirty="0"/>
              <a:t>Choosing the healthy option</a:t>
            </a:r>
          </a:p>
          <a:p>
            <a:pPr lvl="1"/>
            <a:r>
              <a:rPr lang="en-US" dirty="0"/>
              <a:t>Why following DASH works</a:t>
            </a:r>
          </a:p>
          <a:p>
            <a:pPr marL="1588" lvl="1" indent="0">
              <a:buNone/>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a:t>
            </a:r>
            <a:br>
              <a:rPr lang="en-US" dirty="0"/>
            </a:br>
            <a:r>
              <a:rPr lang="en-US" dirty="0"/>
              <a:t>blood pressure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3" name="Content Placeholder 2"/>
          <p:cNvSpPr>
            <a:spLocks noGrp="1"/>
          </p:cNvSpPr>
          <p:nvPr>
            <p:ph idx="1"/>
          </p:nvPr>
        </p:nvSpPr>
        <p:spPr>
          <a:xfrm>
            <a:off x="354013" y="1301750"/>
            <a:ext cx="8339137" cy="4635499"/>
          </a:xfrm>
          <a:ln w="12700" cmpd="sng">
            <a:noFill/>
          </a:ln>
        </p:spPr>
        <p:txBody>
          <a:bodyPr/>
          <a:lstStyle/>
          <a:p>
            <a:pPr lvl="1"/>
            <a:r>
              <a:rPr lang="en-US" dirty="0"/>
              <a:t>Food has a significant effect on blood pressure</a:t>
            </a:r>
          </a:p>
          <a:p>
            <a:pPr lvl="2"/>
            <a:r>
              <a:rPr lang="en-US" dirty="0"/>
              <a:t>Sodium, saturated &amp; </a:t>
            </a:r>
            <a:r>
              <a:rPr lang="en-US" i="1" dirty="0"/>
              <a:t>trans </a:t>
            </a:r>
            <a:r>
              <a:rPr lang="en-US" dirty="0"/>
              <a:t>fats, &amp; added sugars increase blood pressure</a:t>
            </a:r>
          </a:p>
          <a:p>
            <a:pPr lvl="2"/>
            <a:r>
              <a:rPr lang="en-US" dirty="0"/>
              <a:t>Eating a variety of vegetables &amp; fruits, whole grains, lean protein, nuts &amp; seeds </a:t>
            </a:r>
            <a:r>
              <a:rPr lang="en-US" dirty="0">
                <a:solidFill>
                  <a:schemeClr val="tx1"/>
                </a:solidFill>
              </a:rPr>
              <a:t>can help control blood pressure</a:t>
            </a:r>
          </a:p>
          <a:p>
            <a:pPr lvl="2"/>
            <a:r>
              <a:rPr lang="en-US" dirty="0">
                <a:solidFill>
                  <a:schemeClr val="tx1"/>
                </a:solidFill>
              </a:rPr>
              <a:t>Calorie intake should be balanced (in </a:t>
            </a:r>
            <a:r>
              <a:rPr lang="en-US" dirty="0" err="1">
                <a:solidFill>
                  <a:schemeClr val="tx1"/>
                </a:solidFill>
              </a:rPr>
              <a:t>vs</a:t>
            </a:r>
            <a:r>
              <a:rPr lang="en-US" dirty="0">
                <a:solidFill>
                  <a:schemeClr val="tx1"/>
                </a:solidFill>
              </a:rPr>
              <a:t> out)</a:t>
            </a:r>
          </a:p>
          <a:p>
            <a:pPr lvl="1"/>
            <a:r>
              <a:rPr lang="en-US" dirty="0"/>
              <a:t>Weight impacts blood pressure</a:t>
            </a:r>
          </a:p>
          <a:p>
            <a:pPr lvl="2"/>
            <a:r>
              <a:rPr lang="en-US" dirty="0"/>
              <a:t>Weight gain increases blood pressure</a:t>
            </a:r>
          </a:p>
          <a:p>
            <a:pPr lvl="2"/>
            <a:r>
              <a:rPr lang="en-US" dirty="0"/>
              <a:t>Weight loss decreases blood pressure</a:t>
            </a:r>
          </a:p>
          <a:p>
            <a:pPr marL="1588" lvl="1" indent="0" algn="ctr">
              <a:buNone/>
            </a:pPr>
            <a:endParaRPr lang="en-US" dirty="0"/>
          </a:p>
          <a:p>
            <a:pPr marL="1588" lvl="1" indent="0" algn="ctr">
              <a:buNone/>
            </a:pPr>
            <a:endParaRPr lang="en-US" b="1" dirty="0"/>
          </a:p>
          <a:p>
            <a:pPr marL="1588" lvl="1" indent="0" algn="ctr">
              <a:buNone/>
            </a:pPr>
            <a:r>
              <a:rPr lang="en-US" b="1" dirty="0"/>
              <a:t>Nutrition		Weight		Blood Pressure </a:t>
            </a:r>
          </a:p>
          <a:p>
            <a:pPr marL="465138" lvl="2" indent="0" algn="ctr">
              <a:buNone/>
            </a:pPr>
            <a:endParaRPr lang="en-US" dirty="0"/>
          </a:p>
          <a:p>
            <a:pPr lvl="2"/>
            <a:endParaRPr lang="en-US" dirty="0"/>
          </a:p>
          <a:p>
            <a:pPr lvl="2"/>
            <a:endParaRPr lang="en-US" dirty="0"/>
          </a:p>
          <a:p>
            <a:pPr lvl="2"/>
            <a:endParaRPr lang="en-US" dirty="0"/>
          </a:p>
          <a:p>
            <a:pPr lvl="1"/>
            <a:endParaRPr lang="en-US" dirty="0"/>
          </a:p>
          <a:p>
            <a:pPr lvl="2"/>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44" name="U-Turn Arrow 43"/>
          <p:cNvSpPr/>
          <p:nvPr/>
        </p:nvSpPr>
        <p:spPr bwMode="auto">
          <a:xfrm>
            <a:off x="1381125" y="5334000"/>
            <a:ext cx="5540375" cy="444500"/>
          </a:xfrm>
          <a:prstGeom prst="uturn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
        <p:nvSpPr>
          <p:cNvPr id="45" name="Right Arrow 44"/>
          <p:cNvSpPr/>
          <p:nvPr/>
        </p:nvSpPr>
        <p:spPr bwMode="auto">
          <a:xfrm>
            <a:off x="2016125" y="5826126"/>
            <a:ext cx="1444625" cy="22225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
        <p:nvSpPr>
          <p:cNvPr id="46" name="Right Arrow 45"/>
          <p:cNvSpPr/>
          <p:nvPr/>
        </p:nvSpPr>
        <p:spPr bwMode="auto">
          <a:xfrm>
            <a:off x="4533900" y="5835651"/>
            <a:ext cx="1736725" cy="19685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val="29828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pic>
        <p:nvPicPr>
          <p:cNvPr id="5" name="Picture 4" descr="Screen Shot 2014-10-21 at 9.10.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10" y="920750"/>
            <a:ext cx="4468734" cy="5572125"/>
          </a:xfrm>
          <a:prstGeom prst="rect">
            <a:avLst/>
          </a:prstGeom>
        </p:spPr>
      </p:pic>
      <p:sp>
        <p:nvSpPr>
          <p:cNvPr id="6" name="TextBox 5"/>
          <p:cNvSpPr txBox="1"/>
          <p:nvPr/>
        </p:nvSpPr>
        <p:spPr>
          <a:xfrm>
            <a:off x="4587875" y="1317625"/>
            <a:ext cx="4079875" cy="5078314"/>
          </a:xfrm>
          <a:prstGeom prst="rect">
            <a:avLst/>
          </a:prstGeom>
          <a:noFill/>
        </p:spPr>
        <p:txBody>
          <a:bodyPr wrap="square" rtlCol="0">
            <a:spAutoFit/>
          </a:bodyPr>
          <a:lstStyle/>
          <a:p>
            <a:pPr marL="285750" indent="-285750">
              <a:buFont typeface="Arial"/>
              <a:buChar char="•"/>
            </a:pPr>
            <a:r>
              <a:rPr lang="en-US" sz="1800" b="1" dirty="0"/>
              <a:t>Control diet</a:t>
            </a:r>
            <a:r>
              <a:rPr lang="en-US" sz="1800" dirty="0"/>
              <a:t>: typical American diet </a:t>
            </a:r>
          </a:p>
          <a:p>
            <a:pPr marL="285750" indent="-285750">
              <a:buFont typeface="Arial"/>
              <a:buChar char="•"/>
            </a:pPr>
            <a:endParaRPr lang="en-US" sz="1800" dirty="0"/>
          </a:p>
          <a:p>
            <a:pPr marL="285750" indent="-285750">
              <a:buFont typeface="Arial"/>
              <a:buChar char="•"/>
            </a:pPr>
            <a:r>
              <a:rPr lang="en-US" sz="1800" b="1" dirty="0"/>
              <a:t>Fruits-and-vegetables diet</a:t>
            </a:r>
            <a:r>
              <a:rPr lang="en-US" sz="1800" dirty="0"/>
              <a:t>: More fruits &amp; vegetables; less snacks &amp; sweets; 75</a:t>
            </a:r>
            <a:r>
              <a:rPr lang="en-US" sz="1800" baseline="30000" dirty="0"/>
              <a:t>th</a:t>
            </a:r>
            <a:r>
              <a:rPr lang="en-US" sz="1800" dirty="0"/>
              <a:t> percentile of U.S. consumption for potassium &amp; magnesium; high fiber</a:t>
            </a:r>
          </a:p>
          <a:p>
            <a:pPr marL="285750" indent="-285750">
              <a:buFont typeface="Arial"/>
              <a:buChar char="•"/>
            </a:pPr>
            <a:endParaRPr lang="en-US" sz="1800" dirty="0"/>
          </a:p>
          <a:p>
            <a:pPr marL="285750" indent="-285750">
              <a:buFont typeface="Arial"/>
              <a:buChar char="•"/>
            </a:pPr>
            <a:r>
              <a:rPr lang="en-US" sz="1800" b="1" dirty="0"/>
              <a:t>Combination diet</a:t>
            </a:r>
            <a:r>
              <a:rPr lang="en-US" sz="1800" dirty="0"/>
              <a:t>: Rich in fruits, vegetables, &amp; low-fat dairy; Reduced saturated fat, total fat, &amp; cholesterol; 75</a:t>
            </a:r>
            <a:r>
              <a:rPr lang="en-US" sz="1800" baseline="30000" dirty="0"/>
              <a:t>th</a:t>
            </a:r>
            <a:r>
              <a:rPr lang="en-US" sz="1800" dirty="0"/>
              <a:t> percentile of U.S. consumption for potassium, magnesium, &amp; calcium; high fiber &amp; protein </a:t>
            </a:r>
          </a:p>
          <a:p>
            <a:endParaRPr lang="en-US" sz="1800" dirty="0"/>
          </a:p>
        </p:txBody>
      </p:sp>
      <p:sp>
        <p:nvSpPr>
          <p:cNvPr id="7" name="TextBox 6"/>
          <p:cNvSpPr txBox="1"/>
          <p:nvPr/>
        </p:nvSpPr>
        <p:spPr>
          <a:xfrm>
            <a:off x="7032625" y="6429375"/>
            <a:ext cx="1889125" cy="276999"/>
          </a:xfrm>
          <a:prstGeom prst="rect">
            <a:avLst/>
          </a:prstGeom>
          <a:noFill/>
        </p:spPr>
        <p:txBody>
          <a:bodyPr wrap="square" rtlCol="0">
            <a:spAutoFit/>
          </a:bodyPr>
          <a:lstStyle/>
          <a:p>
            <a:r>
              <a:rPr lang="en-US" sz="1200" dirty="0"/>
              <a:t>(Appel et al., 1997)</a:t>
            </a:r>
          </a:p>
        </p:txBody>
      </p:sp>
    </p:spTree>
    <p:extLst>
      <p:ext uri="{BB962C8B-B14F-4D97-AF65-F5344CB8AC3E}">
        <p14:creationId xmlns:p14="http://schemas.microsoft.com/office/powerpoint/2010/main" val="398476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DASH:</a:t>
            </a:r>
            <a:br>
              <a:rPr lang="en-US" dirty="0"/>
            </a:br>
            <a:br>
              <a:rPr lang="en-US" dirty="0"/>
            </a:br>
            <a:r>
              <a:rPr lang="en-US" dirty="0"/>
              <a:t>D</a:t>
            </a:r>
            <a:r>
              <a:rPr lang="en-US" b="0" dirty="0"/>
              <a:t>ietary</a:t>
            </a:r>
            <a:br>
              <a:rPr lang="en-US" b="0" dirty="0"/>
            </a:br>
            <a:r>
              <a:rPr lang="en-US" dirty="0"/>
              <a:t>A</a:t>
            </a:r>
            <a:r>
              <a:rPr lang="en-US" b="0" dirty="0"/>
              <a:t>pproaches to </a:t>
            </a:r>
            <a:r>
              <a:rPr lang="en-US" dirty="0"/>
              <a:t>S</a:t>
            </a:r>
            <a:r>
              <a:rPr lang="en-US" b="0" dirty="0"/>
              <a:t>top </a:t>
            </a:r>
            <a:r>
              <a:rPr lang="en-US" dirty="0"/>
              <a:t>h</a:t>
            </a:r>
            <a:r>
              <a:rPr lang="en-US" b="0" dirty="0"/>
              <a:t>ypertension</a:t>
            </a:r>
            <a:endParaRPr lang="en-US" dirty="0"/>
          </a:p>
        </p:txBody>
      </p:sp>
    </p:spTree>
    <p:extLst>
      <p:ext uri="{BB962C8B-B14F-4D97-AF65-F5344CB8AC3E}">
        <p14:creationId xmlns:p14="http://schemas.microsoft.com/office/powerpoint/2010/main" val="344488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What is DASH?</a:t>
            </a:r>
          </a:p>
        </p:txBody>
      </p:sp>
      <p:sp>
        <p:nvSpPr>
          <p:cNvPr id="9" name="Content Placeholder 6"/>
          <p:cNvSpPr txBox="1">
            <a:spLocks/>
          </p:cNvSpPr>
          <p:nvPr/>
        </p:nvSpPr>
        <p:spPr bwMode="black">
          <a:xfrm>
            <a:off x="506413" y="1295400"/>
            <a:ext cx="8339137"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b="1" kern="0" dirty="0"/>
              <a:t>D</a:t>
            </a:r>
            <a:r>
              <a:rPr lang="en-US" sz="1800" kern="0" dirty="0"/>
              <a:t>ietary </a:t>
            </a:r>
            <a:r>
              <a:rPr lang="en-US" sz="1800" b="1" kern="0" dirty="0"/>
              <a:t>A</a:t>
            </a:r>
            <a:r>
              <a:rPr lang="en-US" sz="1800" kern="0" dirty="0"/>
              <a:t>pproaches to </a:t>
            </a:r>
            <a:r>
              <a:rPr lang="en-US" sz="1800" b="1" kern="0" dirty="0"/>
              <a:t>S</a:t>
            </a:r>
            <a:r>
              <a:rPr lang="en-US" sz="1800" kern="0" dirty="0"/>
              <a:t>top </a:t>
            </a:r>
            <a:r>
              <a:rPr lang="en-US" sz="1800" b="1" kern="0" dirty="0"/>
              <a:t>H</a:t>
            </a:r>
            <a:r>
              <a:rPr lang="en-US" sz="1800" kern="0" dirty="0"/>
              <a:t>ypertension</a:t>
            </a:r>
          </a:p>
          <a:p>
            <a:pPr lvl="2"/>
            <a:r>
              <a:rPr lang="en-US" sz="1800" kern="0" dirty="0"/>
              <a:t>Based on research sponsored by the National Heart, Lung, and Blood Institute (NHLBI)</a:t>
            </a:r>
          </a:p>
          <a:p>
            <a:pPr lvl="1"/>
            <a:r>
              <a:rPr lang="en-US" sz="1800" kern="0" dirty="0"/>
              <a:t>Reduces the risk of developing cardiovascular disease</a:t>
            </a:r>
          </a:p>
          <a:p>
            <a:pPr lvl="2"/>
            <a:r>
              <a:rPr lang="en-US" sz="1800" kern="0" dirty="0"/>
              <a:t>Lowers high blood pressure</a:t>
            </a:r>
          </a:p>
          <a:p>
            <a:pPr lvl="2"/>
            <a:r>
              <a:rPr lang="en-US" sz="1800" kern="0" dirty="0"/>
              <a:t>Improves blood lipid levels </a:t>
            </a:r>
          </a:p>
          <a:p>
            <a:pPr lvl="1"/>
            <a:r>
              <a:rPr lang="en-US" sz="1800" kern="0" dirty="0"/>
              <a:t>Emphasizes:</a:t>
            </a:r>
          </a:p>
          <a:p>
            <a:pPr lvl="2"/>
            <a:r>
              <a:rPr lang="en-US" sz="1800" b="1" kern="0" dirty="0"/>
              <a:t>vegetables</a:t>
            </a:r>
          </a:p>
          <a:p>
            <a:pPr lvl="2"/>
            <a:r>
              <a:rPr lang="en-US" sz="1800" b="1" kern="0" dirty="0"/>
              <a:t>fruits</a:t>
            </a:r>
          </a:p>
          <a:p>
            <a:pPr lvl="2"/>
            <a:r>
              <a:rPr lang="en-US" sz="1800" b="1" kern="0" dirty="0"/>
              <a:t>fat-free </a:t>
            </a:r>
            <a:r>
              <a:rPr lang="en-US" sz="1800" kern="0" dirty="0"/>
              <a:t>or </a:t>
            </a:r>
            <a:r>
              <a:rPr lang="en-US" sz="1800" b="1" kern="0" dirty="0"/>
              <a:t>low-fat </a:t>
            </a:r>
            <a:r>
              <a:rPr lang="en-US" sz="1800" kern="0" dirty="0"/>
              <a:t>dairy</a:t>
            </a:r>
          </a:p>
          <a:p>
            <a:pPr lvl="1"/>
            <a:r>
              <a:rPr lang="en-US" sz="1800" kern="0" dirty="0"/>
              <a:t>Also includes whole grains, beans, nuts, seeds, vegetable oils </a:t>
            </a:r>
          </a:p>
          <a:p>
            <a:pPr lvl="1"/>
            <a:r>
              <a:rPr lang="en-US" sz="1800" kern="0" dirty="0"/>
              <a:t>Limits sodium, sweets, sugary beverages, &amp; red meats</a:t>
            </a:r>
          </a:p>
          <a:p>
            <a:pPr marL="465138" lvl="2" indent="0">
              <a:buNone/>
            </a:pPr>
            <a:endParaRPr lang="en-US" sz="1800" kern="0" dirty="0"/>
          </a:p>
          <a:p>
            <a:pPr lvl="2"/>
            <a:endParaRPr lang="en-US" sz="1800" kern="0" dirty="0"/>
          </a:p>
          <a:p>
            <a:pPr lvl="2"/>
            <a:endParaRPr lang="en-US" sz="1800" kern="0" dirty="0"/>
          </a:p>
        </p:txBody>
      </p:sp>
    </p:spTree>
    <p:extLst>
      <p:ext uri="{BB962C8B-B14F-4D97-AF65-F5344CB8AC3E}">
        <p14:creationId xmlns:p14="http://schemas.microsoft.com/office/powerpoint/2010/main" val="27312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DASH?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975439"/>
              </p:ext>
            </p:extLst>
          </p:nvPr>
        </p:nvGraphicFramePr>
        <p:xfrm>
          <a:off x="338136" y="1390649"/>
          <a:ext cx="8456614" cy="4348434"/>
        </p:xfrm>
        <a:graphic>
          <a:graphicData uri="http://schemas.openxmlformats.org/drawingml/2006/table">
            <a:tbl>
              <a:tblPr firstRow="1" bandRow="1">
                <a:tableStyleId>{2D5ABB26-0587-4C30-8999-92F81FD0307C}</a:tableStyleId>
              </a:tblPr>
              <a:tblGrid>
                <a:gridCol w="4228307">
                  <a:extLst>
                    <a:ext uri="{9D8B030D-6E8A-4147-A177-3AD203B41FA5}">
                      <a16:colId xmlns:a16="http://schemas.microsoft.com/office/drawing/2014/main" val="20000"/>
                    </a:ext>
                  </a:extLst>
                </a:gridCol>
                <a:gridCol w="4228307">
                  <a:extLst>
                    <a:ext uri="{9D8B030D-6E8A-4147-A177-3AD203B41FA5}">
                      <a16:colId xmlns:a16="http://schemas.microsoft.com/office/drawing/2014/main" val="20001"/>
                    </a:ext>
                  </a:extLst>
                </a:gridCol>
              </a:tblGrid>
              <a:tr h="392461">
                <a:tc>
                  <a:txBody>
                    <a:bodyPr/>
                    <a:lstStyle/>
                    <a:p>
                      <a:r>
                        <a:rPr lang="en-US" b="1" dirty="0"/>
                        <a:t>Food Group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b="1" dirty="0"/>
                        <a:t>DASH</a:t>
                      </a:r>
                      <a:r>
                        <a:rPr lang="en-US" b="1" baseline="0" dirty="0"/>
                        <a:t> Emphasis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92461">
                <a:tc>
                  <a:txBody>
                    <a:bodyPr/>
                    <a:lstStyle/>
                    <a:p>
                      <a:r>
                        <a:rPr lang="en-US" dirty="0"/>
                        <a:t>Vegetables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solidFill>
                            <a:srgbClr val="01A490"/>
                          </a:solidFill>
                          <a:latin typeface="Wingdings"/>
                          <a:ea typeface="Wingdings"/>
                          <a:cs typeface="Wingdings"/>
                          <a:sym typeface="Wingdings"/>
                        </a:rPr>
                        <a:t></a:t>
                      </a:r>
                      <a:endParaRPr lang="en-US" dirty="0">
                        <a:solidFill>
                          <a:srgbClr val="01A49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92461">
                <a:tc>
                  <a:txBody>
                    <a:bodyPr/>
                    <a:lstStyle/>
                    <a:p>
                      <a:r>
                        <a:rPr lang="en-US" dirty="0"/>
                        <a:t>Fruits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solidFill>
                            <a:srgbClr val="01A490"/>
                          </a:solidFill>
                          <a:latin typeface="Wingdings"/>
                          <a:ea typeface="Wingdings"/>
                          <a:cs typeface="Wingdings"/>
                          <a:sym typeface="Wingdings"/>
                        </a:rPr>
                        <a:t></a:t>
                      </a:r>
                      <a:endParaRPr lang="en-US" dirty="0">
                        <a:solidFill>
                          <a:srgbClr val="01A49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92461">
                <a:tc>
                  <a:txBody>
                    <a:bodyPr/>
                    <a:lstStyle/>
                    <a:p>
                      <a:r>
                        <a:rPr lang="en-US" dirty="0"/>
                        <a:t>Grains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t>Whole</a:t>
                      </a:r>
                      <a:r>
                        <a:rPr lang="en-US" baseline="0" dirty="0"/>
                        <a:t> grains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643132">
                <a:tc>
                  <a:txBody>
                    <a:bodyPr/>
                    <a:lstStyle/>
                    <a:p>
                      <a:r>
                        <a:rPr lang="en-US" dirty="0"/>
                        <a:t>Protein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Wingdings" charset="0"/>
                        <a:buNone/>
                      </a:pPr>
                      <a:r>
                        <a:rPr lang="en-US" dirty="0">
                          <a:solidFill>
                            <a:schemeClr val="accent5"/>
                          </a:solidFill>
                          <a:latin typeface="Wingdings"/>
                          <a:ea typeface="Wingdings"/>
                          <a:cs typeface="Wingdings"/>
                          <a:sym typeface="Wingdings"/>
                        </a:rPr>
                        <a:t></a:t>
                      </a:r>
                      <a:r>
                        <a:rPr lang="en-US" sz="1800" kern="1200" dirty="0">
                          <a:solidFill>
                            <a:schemeClr val="accent5"/>
                          </a:solidFill>
                          <a:latin typeface="+mn-lt"/>
                          <a:ea typeface="+mn-ea"/>
                          <a:cs typeface="+mn-cs"/>
                          <a:sym typeface="Wingdings"/>
                        </a:rPr>
                        <a:t>  </a:t>
                      </a:r>
                      <a:r>
                        <a:rPr lang="en-US" dirty="0"/>
                        <a:t>Lean</a:t>
                      </a:r>
                      <a:r>
                        <a:rPr lang="en-US" baseline="0" dirty="0"/>
                        <a:t> meat, Poultry, &amp; Fish</a:t>
                      </a:r>
                    </a:p>
                    <a:p>
                      <a:pPr marL="0" indent="0" algn="l">
                        <a:buFont typeface="Wingdings" charset="0"/>
                        <a:buNone/>
                      </a:pPr>
                      <a:r>
                        <a:rPr lang="en-US" baseline="0" dirty="0">
                          <a:solidFill>
                            <a:schemeClr val="accent2"/>
                          </a:solidFill>
                          <a:latin typeface="Wingdings"/>
                          <a:ea typeface="Wingdings"/>
                          <a:cs typeface="Wingdings"/>
                          <a:sym typeface="Wingdings"/>
                        </a:rPr>
                        <a:t></a:t>
                      </a:r>
                      <a:r>
                        <a:rPr lang="en-US" sz="1800" kern="1200" baseline="0" dirty="0">
                          <a:solidFill>
                            <a:schemeClr val="tx1"/>
                          </a:solidFill>
                          <a:latin typeface="+mn-lt"/>
                          <a:ea typeface="+mn-ea"/>
                          <a:cs typeface="+mn-cs"/>
                          <a:sym typeface="Wingdings"/>
                        </a:rPr>
                        <a:t>  Red Meat</a:t>
                      </a:r>
                    </a:p>
                    <a:p>
                      <a:pPr marL="0" indent="0" algn="l">
                        <a:buFont typeface="Wingdings" charset="0"/>
                        <a:buNone/>
                      </a:pPr>
                      <a:r>
                        <a:rPr lang="en-US" sz="1800" kern="1200" baseline="0" dirty="0">
                          <a:solidFill>
                            <a:srgbClr val="01A490"/>
                          </a:solidFill>
                          <a:latin typeface="Wingdings"/>
                          <a:ea typeface="Wingdings"/>
                          <a:cs typeface="Wingdings"/>
                          <a:sym typeface="Wingdings"/>
                        </a:rPr>
                        <a:t></a:t>
                      </a:r>
                      <a:r>
                        <a:rPr lang="en-US" sz="1800" kern="1200" baseline="0" dirty="0">
                          <a:solidFill>
                            <a:schemeClr val="tx1"/>
                          </a:solidFill>
                          <a:latin typeface="Wingdings"/>
                          <a:ea typeface="Wingdings"/>
                          <a:cs typeface="Wingdings"/>
                          <a:sym typeface="Wingdings"/>
                        </a:rPr>
                        <a:t> </a:t>
                      </a:r>
                      <a:r>
                        <a:rPr lang="en-US" sz="1800" kern="1200" baseline="0" dirty="0">
                          <a:solidFill>
                            <a:schemeClr val="tx1"/>
                          </a:solidFill>
                          <a:latin typeface="+mn-lt"/>
                          <a:ea typeface="Wingdings"/>
                          <a:cs typeface="Wingdings"/>
                          <a:sym typeface="Wingdings"/>
                        </a:rPr>
                        <a:t>Nuts, Seeds, &amp; Beans </a:t>
                      </a:r>
                      <a:r>
                        <a:rPr lang="en-US" sz="1800" kern="1200" baseline="0" dirty="0">
                          <a:solidFill>
                            <a:schemeClr val="tx1"/>
                          </a:solidFill>
                          <a:latin typeface="Wingdings"/>
                          <a:ea typeface="Wingdings"/>
                          <a:cs typeface="Wingdings"/>
                          <a:sym typeface="Wingdings"/>
                        </a:rPr>
                        <a:t> </a:t>
                      </a:r>
                      <a:endParaRPr lang="en-US" sz="1800" kern="1200" baseline="0" dirty="0">
                        <a:solidFill>
                          <a:schemeClr val="tx1"/>
                        </a:solidFill>
                        <a:latin typeface="+mn-lt"/>
                        <a:ea typeface="+mn-ea"/>
                        <a:cs typeface="+mn-cs"/>
                        <a:sym typeface="Wingding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92461">
                <a:tc>
                  <a:txBody>
                    <a:bodyPr/>
                    <a:lstStyle/>
                    <a:p>
                      <a:r>
                        <a:rPr lang="en-US" dirty="0"/>
                        <a:t>Dairy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Low-fat</a:t>
                      </a:r>
                      <a:r>
                        <a:rPr lang="en-US" baseline="0" dirty="0"/>
                        <a:t>, Fat-free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92461">
                <a:tc>
                  <a:txBody>
                    <a:bodyPr/>
                    <a:lstStyle/>
                    <a:p>
                      <a:r>
                        <a:rPr lang="en-US" dirty="0"/>
                        <a:t>Oils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Vegetable oils (unsaturated fats)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924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Sweets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solidFill>
                            <a:srgbClr val="ED1C24"/>
                          </a:solidFill>
                          <a:latin typeface="Wingdings"/>
                          <a:ea typeface="Wingdings"/>
                          <a:cs typeface="Wingdings"/>
                          <a:sym typeface="Wingdings"/>
                        </a:rPr>
                        <a:t></a:t>
                      </a:r>
                      <a:r>
                        <a:rPr lang="en-US" baseline="0" dirty="0">
                          <a:solidFill>
                            <a:srgbClr val="ED1C24"/>
                          </a:solidFill>
                          <a:latin typeface="Wingdings"/>
                          <a:ea typeface="Wingdings"/>
                          <a:cs typeface="Wingdings"/>
                          <a:sym typeface="Wingdings"/>
                        </a:rPr>
                        <a:t> </a:t>
                      </a:r>
                      <a:r>
                        <a:rPr lang="en-US" dirty="0">
                          <a:solidFill>
                            <a:schemeClr val="tx1"/>
                          </a:solidFill>
                          <a:latin typeface="+mn-lt"/>
                          <a:ea typeface="Wingdings"/>
                          <a:cs typeface="Wingdings"/>
                          <a:sym typeface="Wingdings"/>
                        </a:rPr>
                        <a:t>Added sugar</a:t>
                      </a:r>
                      <a:endParaRPr lang="en-US"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6868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Vitamins</a:t>
                      </a:r>
                      <a:r>
                        <a:rPr lang="en-US" baseline="0" dirty="0"/>
                        <a:t> &amp; Minerals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Wingdings" charset="0"/>
                        <a:buNone/>
                      </a:pPr>
                      <a:r>
                        <a:rPr lang="en-US" dirty="0">
                          <a:solidFill>
                            <a:schemeClr val="accent5"/>
                          </a:solidFill>
                          <a:latin typeface="Wingdings"/>
                          <a:ea typeface="Wingdings"/>
                          <a:cs typeface="Wingdings"/>
                          <a:sym typeface="Wingdings"/>
                        </a:rPr>
                        <a:t></a:t>
                      </a:r>
                      <a:r>
                        <a:rPr lang="en-US" dirty="0"/>
                        <a:t>Potassium, Magnesium,</a:t>
                      </a:r>
                      <a:r>
                        <a:rPr lang="en-US" baseline="0" dirty="0"/>
                        <a:t> Calcium</a:t>
                      </a:r>
                    </a:p>
                    <a:p>
                      <a:pPr marL="0" indent="0" algn="l">
                        <a:buFont typeface="Wingdings" charset="0"/>
                        <a:buNone/>
                      </a:pPr>
                      <a:r>
                        <a:rPr lang="en-US" dirty="0">
                          <a:solidFill>
                            <a:srgbClr val="ED1C24"/>
                          </a:solidFill>
                          <a:latin typeface="Wingdings"/>
                          <a:ea typeface="Wingdings"/>
                          <a:cs typeface="Wingdings"/>
                          <a:sym typeface="Wingdings"/>
                        </a:rPr>
                        <a:t></a:t>
                      </a:r>
                      <a:r>
                        <a:rPr lang="en-US" baseline="0" dirty="0">
                          <a:solidFill>
                            <a:srgbClr val="000000"/>
                          </a:solidFill>
                        </a:rPr>
                        <a:t>Sodium</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Tree>
    <p:extLst>
      <p:ext uri="{BB962C8B-B14F-4D97-AF65-F5344CB8AC3E}">
        <p14:creationId xmlns:p14="http://schemas.microsoft.com/office/powerpoint/2010/main" val="206715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9</a:t>
            </a:fld>
            <a:endParaRPr lang="en-US" dirty="0"/>
          </a:p>
        </p:txBody>
      </p:sp>
      <p:sp>
        <p:nvSpPr>
          <p:cNvPr id="11" name="TextBox 10"/>
          <p:cNvSpPr txBox="1"/>
          <p:nvPr/>
        </p:nvSpPr>
        <p:spPr>
          <a:xfrm>
            <a:off x="7715250" y="6581001"/>
            <a:ext cx="1428750" cy="276999"/>
          </a:xfrm>
          <a:prstGeom prst="rect">
            <a:avLst/>
          </a:prstGeom>
          <a:noFill/>
        </p:spPr>
        <p:txBody>
          <a:bodyPr wrap="square" rtlCol="0">
            <a:spAutoFit/>
          </a:bodyPr>
          <a:lstStyle/>
          <a:p>
            <a:r>
              <a:rPr lang="en-US" sz="1200" dirty="0"/>
              <a:t>(NHLBI, 2015)</a:t>
            </a:r>
          </a:p>
        </p:txBody>
      </p:sp>
      <p:graphicFrame>
        <p:nvGraphicFramePr>
          <p:cNvPr id="3" name="Table 2"/>
          <p:cNvGraphicFramePr>
            <a:graphicFrameLocks noGrp="1"/>
          </p:cNvGraphicFramePr>
          <p:nvPr>
            <p:extLst>
              <p:ext uri="{D42A27DB-BD31-4B8C-83A1-F6EECF244321}">
                <p14:modId xmlns:p14="http://schemas.microsoft.com/office/powerpoint/2010/main" val="2467626346"/>
              </p:ext>
            </p:extLst>
          </p:nvPr>
        </p:nvGraphicFramePr>
        <p:xfrm>
          <a:off x="365124" y="190500"/>
          <a:ext cx="8588376" cy="6210380"/>
        </p:xfrm>
        <a:graphic>
          <a:graphicData uri="http://schemas.openxmlformats.org/drawingml/2006/table">
            <a:tbl>
              <a:tblPr firstRow="1" bandRow="1">
                <a:tableStyleId>{35758FB7-9AC5-4552-8A53-C91805E547FA}</a:tableStyleId>
              </a:tblPr>
              <a:tblGrid>
                <a:gridCol w="2127251">
                  <a:extLst>
                    <a:ext uri="{9D8B030D-6E8A-4147-A177-3AD203B41FA5}">
                      <a16:colId xmlns:a16="http://schemas.microsoft.com/office/drawing/2014/main" val="20000"/>
                    </a:ext>
                  </a:extLst>
                </a:gridCol>
                <a:gridCol w="2444750">
                  <a:extLst>
                    <a:ext uri="{9D8B030D-6E8A-4147-A177-3AD203B41FA5}">
                      <a16:colId xmlns:a16="http://schemas.microsoft.com/office/drawing/2014/main" val="20001"/>
                    </a:ext>
                  </a:extLst>
                </a:gridCol>
                <a:gridCol w="4016375">
                  <a:extLst>
                    <a:ext uri="{9D8B030D-6E8A-4147-A177-3AD203B41FA5}">
                      <a16:colId xmlns:a16="http://schemas.microsoft.com/office/drawing/2014/main" val="20002"/>
                    </a:ext>
                  </a:extLst>
                </a:gridCol>
              </a:tblGrid>
              <a:tr h="292558">
                <a:tc>
                  <a:txBody>
                    <a:bodyPr/>
                    <a:lstStyle/>
                    <a:p>
                      <a:r>
                        <a:rPr lang="en-US" sz="1400" dirty="0"/>
                        <a:t>Food Group</a:t>
                      </a:r>
                    </a:p>
                  </a:txBody>
                  <a:tcPr/>
                </a:tc>
                <a:tc>
                  <a:txBody>
                    <a:bodyPr/>
                    <a:lstStyle/>
                    <a:p>
                      <a:r>
                        <a:rPr lang="en-US" sz="1400" dirty="0"/>
                        <a:t>Daily</a:t>
                      </a:r>
                      <a:r>
                        <a:rPr lang="en-US" sz="1400" baseline="0" dirty="0"/>
                        <a:t> Servings</a:t>
                      </a:r>
                      <a:endParaRPr lang="en-US" sz="1400" dirty="0"/>
                    </a:p>
                  </a:txBody>
                  <a:tcPr/>
                </a:tc>
                <a:tc>
                  <a:txBody>
                    <a:bodyPr/>
                    <a:lstStyle/>
                    <a:p>
                      <a:r>
                        <a:rPr lang="en-US" sz="1400" dirty="0"/>
                        <a:t>Serving Sizes</a:t>
                      </a:r>
                    </a:p>
                  </a:txBody>
                  <a:tcPr/>
                </a:tc>
                <a:extLst>
                  <a:ext uri="{0D108BD9-81ED-4DB2-BD59-A6C34878D82A}">
                    <a16:rowId xmlns:a16="http://schemas.microsoft.com/office/drawing/2014/main" val="10000"/>
                  </a:ext>
                </a:extLst>
              </a:tr>
              <a:tr h="584200">
                <a:tc>
                  <a:txBody>
                    <a:bodyPr/>
                    <a:lstStyle/>
                    <a:p>
                      <a:r>
                        <a:rPr lang="en-US" sz="1200" dirty="0"/>
                        <a:t>Grains</a:t>
                      </a:r>
                    </a:p>
                  </a:txBody>
                  <a:tcPr/>
                </a:tc>
                <a:tc>
                  <a:txBody>
                    <a:bodyPr/>
                    <a:lstStyle/>
                    <a:p>
                      <a:r>
                        <a:rPr lang="en-US" sz="1200" dirty="0"/>
                        <a:t>6-8</a:t>
                      </a:r>
                    </a:p>
                  </a:txBody>
                  <a:tcPr/>
                </a:tc>
                <a:tc>
                  <a:txBody>
                    <a:bodyPr/>
                    <a:lstStyle/>
                    <a:p>
                      <a:r>
                        <a:rPr lang="en-US" sz="1200" dirty="0"/>
                        <a:t>1 slice bread</a:t>
                      </a:r>
                    </a:p>
                    <a:p>
                      <a:r>
                        <a:rPr lang="en-US" sz="1200" dirty="0"/>
                        <a:t>1</a:t>
                      </a:r>
                      <a:r>
                        <a:rPr lang="en-US" sz="1200" baseline="0" dirty="0"/>
                        <a:t> cup ready-to-eat cereal</a:t>
                      </a:r>
                    </a:p>
                    <a:p>
                      <a:r>
                        <a:rPr lang="en-US" sz="1200" baseline="0" dirty="0"/>
                        <a:t>½ cup cooked rice, pasta, or cereal</a:t>
                      </a:r>
                      <a:endParaRPr lang="en-US" sz="1200" dirty="0"/>
                    </a:p>
                  </a:txBody>
                  <a:tcPr/>
                </a:tc>
                <a:extLst>
                  <a:ext uri="{0D108BD9-81ED-4DB2-BD59-A6C34878D82A}">
                    <a16:rowId xmlns:a16="http://schemas.microsoft.com/office/drawing/2014/main" val="10001"/>
                  </a:ext>
                </a:extLst>
              </a:tr>
              <a:tr h="296116">
                <a:tc>
                  <a:txBody>
                    <a:bodyPr/>
                    <a:lstStyle/>
                    <a:p>
                      <a:r>
                        <a:rPr lang="en-US" sz="1200" dirty="0"/>
                        <a:t>Meats, Poultry, Fish</a:t>
                      </a:r>
                    </a:p>
                  </a:txBody>
                  <a:tcPr/>
                </a:tc>
                <a:tc>
                  <a:txBody>
                    <a:bodyPr/>
                    <a:lstStyle/>
                    <a:p>
                      <a:r>
                        <a:rPr lang="en-US" sz="1200" dirty="0"/>
                        <a:t>6 or less</a:t>
                      </a:r>
                    </a:p>
                  </a:txBody>
                  <a:tcPr/>
                </a:tc>
                <a:tc>
                  <a:txBody>
                    <a:bodyPr/>
                    <a:lstStyle/>
                    <a:p>
                      <a:r>
                        <a:rPr lang="en-US" sz="1200" dirty="0"/>
                        <a:t>3 ounces</a:t>
                      </a:r>
                      <a:r>
                        <a:rPr lang="en-US" sz="1200" baseline="0" dirty="0"/>
                        <a:t> cooked lean meat, skinless poultry, fish</a:t>
                      </a:r>
                      <a:endParaRPr lang="en-US" sz="1200" dirty="0"/>
                    </a:p>
                  </a:txBody>
                  <a:tcPr/>
                </a:tc>
                <a:extLst>
                  <a:ext uri="{0D108BD9-81ED-4DB2-BD59-A6C34878D82A}">
                    <a16:rowId xmlns:a16="http://schemas.microsoft.com/office/drawing/2014/main" val="10002"/>
                  </a:ext>
                </a:extLst>
              </a:tr>
              <a:tr h="613616">
                <a:tc>
                  <a:txBody>
                    <a:bodyPr/>
                    <a:lstStyle/>
                    <a:p>
                      <a:r>
                        <a:rPr lang="en-US" sz="1200" dirty="0"/>
                        <a:t>Vegetables</a:t>
                      </a:r>
                    </a:p>
                  </a:txBody>
                  <a:tcPr/>
                </a:tc>
                <a:tc>
                  <a:txBody>
                    <a:bodyPr/>
                    <a:lstStyle/>
                    <a:p>
                      <a:r>
                        <a:rPr lang="en-US" sz="1200" dirty="0"/>
                        <a:t>4-5</a:t>
                      </a:r>
                    </a:p>
                  </a:txBody>
                  <a:tcPr/>
                </a:tc>
                <a:tc>
                  <a:txBody>
                    <a:bodyPr/>
                    <a:lstStyle/>
                    <a:p>
                      <a:r>
                        <a:rPr lang="en-US" sz="1200" dirty="0"/>
                        <a:t>1 cup raw leafy veg</a:t>
                      </a:r>
                    </a:p>
                    <a:p>
                      <a:r>
                        <a:rPr lang="en-US" sz="1200" dirty="0"/>
                        <a:t>½ cup cooked veg</a:t>
                      </a:r>
                    </a:p>
                    <a:p>
                      <a:r>
                        <a:rPr lang="en-US" sz="1200" dirty="0"/>
                        <a:t>6</a:t>
                      </a:r>
                      <a:r>
                        <a:rPr lang="en-US" sz="1200" baseline="0" dirty="0"/>
                        <a:t> ounces vegetable juice</a:t>
                      </a:r>
                      <a:endParaRPr lang="en-US" sz="1200" dirty="0"/>
                    </a:p>
                  </a:txBody>
                  <a:tcPr/>
                </a:tc>
                <a:extLst>
                  <a:ext uri="{0D108BD9-81ED-4DB2-BD59-A6C34878D82A}">
                    <a16:rowId xmlns:a16="http://schemas.microsoft.com/office/drawing/2014/main" val="10003"/>
                  </a:ext>
                </a:extLst>
              </a:tr>
              <a:tr h="889000">
                <a:tc>
                  <a:txBody>
                    <a:bodyPr/>
                    <a:lstStyle/>
                    <a:p>
                      <a:r>
                        <a:rPr lang="en-US" sz="1200" dirty="0"/>
                        <a:t>Fruit</a:t>
                      </a:r>
                    </a:p>
                  </a:txBody>
                  <a:tcPr/>
                </a:tc>
                <a:tc>
                  <a:txBody>
                    <a:bodyPr/>
                    <a:lstStyle/>
                    <a:p>
                      <a:r>
                        <a:rPr lang="en-US" sz="1200" dirty="0"/>
                        <a:t>4-5</a:t>
                      </a:r>
                    </a:p>
                  </a:txBody>
                  <a:tcPr/>
                </a:tc>
                <a:tc>
                  <a:txBody>
                    <a:bodyPr/>
                    <a:lstStyle/>
                    <a:p>
                      <a:r>
                        <a:rPr lang="en-US" sz="1200" dirty="0"/>
                        <a:t>1 medium fruit</a:t>
                      </a:r>
                    </a:p>
                    <a:p>
                      <a:r>
                        <a:rPr lang="en-US" sz="1200" dirty="0"/>
                        <a:t>¼ cup dried fruit</a:t>
                      </a:r>
                    </a:p>
                    <a:p>
                      <a:r>
                        <a:rPr lang="en-US" sz="1200" dirty="0"/>
                        <a:t>½ cup fresh, frozen, or canned fruit</a:t>
                      </a:r>
                    </a:p>
                    <a:p>
                      <a:r>
                        <a:rPr lang="en-US" sz="1200" dirty="0"/>
                        <a:t>6 ounces fruit juice</a:t>
                      </a:r>
                    </a:p>
                  </a:txBody>
                  <a:tcPr/>
                </a:tc>
                <a:extLst>
                  <a:ext uri="{0D108BD9-81ED-4DB2-BD59-A6C34878D82A}">
                    <a16:rowId xmlns:a16="http://schemas.microsoft.com/office/drawing/2014/main" val="10004"/>
                  </a:ext>
                </a:extLst>
              </a:tr>
              <a:tr h="611299">
                <a:tc>
                  <a:txBody>
                    <a:bodyPr/>
                    <a:lstStyle/>
                    <a:p>
                      <a:r>
                        <a:rPr lang="en-US" sz="1200" dirty="0"/>
                        <a:t>Low-fat</a:t>
                      </a:r>
                      <a:r>
                        <a:rPr lang="en-US" sz="1200" baseline="0" dirty="0"/>
                        <a:t> or fat-free dairy products</a:t>
                      </a:r>
                      <a:endParaRPr lang="en-US" sz="1200" dirty="0"/>
                    </a:p>
                  </a:txBody>
                  <a:tcPr/>
                </a:tc>
                <a:tc>
                  <a:txBody>
                    <a:bodyPr/>
                    <a:lstStyle/>
                    <a:p>
                      <a:r>
                        <a:rPr lang="en-US" sz="1200" dirty="0"/>
                        <a:t>2-3</a:t>
                      </a:r>
                    </a:p>
                  </a:txBody>
                  <a:tcPr/>
                </a:tc>
                <a:tc>
                  <a:txBody>
                    <a:bodyPr/>
                    <a:lstStyle/>
                    <a:p>
                      <a:r>
                        <a:rPr lang="en-US" sz="1200" dirty="0"/>
                        <a:t>8 ounces milk</a:t>
                      </a:r>
                    </a:p>
                    <a:p>
                      <a:r>
                        <a:rPr lang="en-US" sz="1200" dirty="0"/>
                        <a:t>1 cup yogurt</a:t>
                      </a:r>
                    </a:p>
                    <a:p>
                      <a:r>
                        <a:rPr lang="en-US" sz="1200" dirty="0"/>
                        <a:t>1 ½ </a:t>
                      </a:r>
                      <a:r>
                        <a:rPr lang="en-US" sz="1200" dirty="0" err="1"/>
                        <a:t>oz</a:t>
                      </a:r>
                      <a:r>
                        <a:rPr lang="en-US" sz="1200" dirty="0"/>
                        <a:t> cheese</a:t>
                      </a:r>
                    </a:p>
                  </a:txBody>
                  <a:tcPr/>
                </a:tc>
                <a:extLst>
                  <a:ext uri="{0D108BD9-81ED-4DB2-BD59-A6C34878D82A}">
                    <a16:rowId xmlns:a16="http://schemas.microsoft.com/office/drawing/2014/main" val="10005"/>
                  </a:ext>
                </a:extLst>
              </a:tr>
              <a:tr h="666544">
                <a:tc>
                  <a:txBody>
                    <a:bodyPr/>
                    <a:lstStyle/>
                    <a:p>
                      <a:r>
                        <a:rPr lang="en-US" sz="1200" dirty="0"/>
                        <a:t>Fats and Oils</a:t>
                      </a:r>
                    </a:p>
                  </a:txBody>
                  <a:tcPr/>
                </a:tc>
                <a:tc>
                  <a:txBody>
                    <a:bodyPr/>
                    <a:lstStyle/>
                    <a:p>
                      <a:r>
                        <a:rPr lang="en-US" sz="1200" dirty="0"/>
                        <a:t>2-3</a:t>
                      </a:r>
                    </a:p>
                  </a:txBody>
                  <a:tcPr/>
                </a:tc>
                <a:tc>
                  <a:txBody>
                    <a:bodyPr/>
                    <a:lstStyle/>
                    <a:p>
                      <a:r>
                        <a:rPr lang="en-US" sz="1200" baseline="0" dirty="0"/>
                        <a:t>1 tablespoon </a:t>
                      </a:r>
                      <a:r>
                        <a:rPr lang="en-US" sz="1200" baseline="0" dirty="0" err="1"/>
                        <a:t>lowfat</a:t>
                      </a:r>
                      <a:r>
                        <a:rPr lang="en-US" sz="1200" baseline="0" dirty="0"/>
                        <a:t> mayonnaise</a:t>
                      </a:r>
                    </a:p>
                    <a:p>
                      <a:r>
                        <a:rPr lang="en-US" sz="1200" baseline="0" dirty="0"/>
                        <a:t>2 tablespoons light salad dressing</a:t>
                      </a:r>
                    </a:p>
                    <a:p>
                      <a:r>
                        <a:rPr lang="en-US" sz="1200" baseline="0" dirty="0"/>
                        <a:t>1 teaspoon vegetable oil</a:t>
                      </a:r>
                      <a:endParaRPr lang="en-US" sz="1200" dirty="0"/>
                    </a:p>
                  </a:txBody>
                  <a:tcPr/>
                </a:tc>
                <a:extLst>
                  <a:ext uri="{0D108BD9-81ED-4DB2-BD59-A6C34878D82A}">
                    <a16:rowId xmlns:a16="http://schemas.microsoft.com/office/drawing/2014/main" val="10006"/>
                  </a:ext>
                </a:extLst>
              </a:tr>
              <a:tr h="338661">
                <a:tc>
                  <a:txBody>
                    <a:bodyPr/>
                    <a:lstStyle/>
                    <a:p>
                      <a:r>
                        <a:rPr lang="en-US" sz="1200" dirty="0"/>
                        <a:t>Sodium</a:t>
                      </a:r>
                    </a:p>
                  </a:txBody>
                  <a:tcPr/>
                </a:tc>
                <a:tc>
                  <a:txBody>
                    <a:bodyPr/>
                    <a:lstStyle/>
                    <a:p>
                      <a:r>
                        <a:rPr lang="en-US" sz="1200" dirty="0"/>
                        <a:t>2,300 mg*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*1,500 mg lowers BP even further</a:t>
                      </a:r>
                      <a:endParaRPr lang="en-US" sz="1200" dirty="0"/>
                    </a:p>
                  </a:txBody>
                  <a:tcPr/>
                </a:tc>
                <a:extLst>
                  <a:ext uri="{0D108BD9-81ED-4DB2-BD59-A6C34878D82A}">
                    <a16:rowId xmlns:a16="http://schemas.microsoft.com/office/drawing/2014/main" val="10007"/>
                  </a:ext>
                </a:extLst>
              </a:tr>
              <a:tr h="292558">
                <a:tc>
                  <a:txBody>
                    <a:bodyPr/>
                    <a:lstStyle/>
                    <a:p>
                      <a:endParaRPr lang="en-US" sz="1400" dirty="0"/>
                    </a:p>
                  </a:txBody>
                  <a:tcPr>
                    <a:solidFill>
                      <a:schemeClr val="accent5"/>
                    </a:solidFill>
                  </a:tcPr>
                </a:tc>
                <a:tc>
                  <a:txBody>
                    <a:bodyPr/>
                    <a:lstStyle/>
                    <a:p>
                      <a:r>
                        <a:rPr lang="en-US" sz="1400" b="1" i="0" dirty="0">
                          <a:solidFill>
                            <a:schemeClr val="bg1"/>
                          </a:solidFill>
                        </a:rPr>
                        <a:t>Weekly Servings</a:t>
                      </a:r>
                    </a:p>
                  </a:txBody>
                  <a:tcPr>
                    <a:solidFill>
                      <a:schemeClr val="accent5"/>
                    </a:solidFill>
                  </a:tcPr>
                </a:tc>
                <a:tc>
                  <a:txBody>
                    <a:bodyPr/>
                    <a:lstStyle/>
                    <a:p>
                      <a:endParaRPr lang="en-US" sz="1200" dirty="0"/>
                    </a:p>
                  </a:txBody>
                  <a:tcPr>
                    <a:solidFill>
                      <a:schemeClr val="accent5"/>
                    </a:solidFill>
                  </a:tcPr>
                </a:tc>
                <a:extLst>
                  <a:ext uri="{0D108BD9-81ED-4DB2-BD59-A6C34878D82A}">
                    <a16:rowId xmlns:a16="http://schemas.microsoft.com/office/drawing/2014/main" val="10008"/>
                  </a:ext>
                </a:extLst>
              </a:tr>
              <a:tr h="659942">
                <a:tc>
                  <a:txBody>
                    <a:bodyPr/>
                    <a:lstStyle/>
                    <a:p>
                      <a:r>
                        <a:rPr lang="en-US" sz="1200" dirty="0"/>
                        <a:t>Nuts, Seeds,</a:t>
                      </a:r>
                      <a:r>
                        <a:rPr lang="en-US" sz="1200" baseline="0" dirty="0"/>
                        <a:t> Dry Beans, Peas</a:t>
                      </a:r>
                      <a:endParaRPr lang="en-US" sz="1200" dirty="0"/>
                    </a:p>
                  </a:txBody>
                  <a:tcPr/>
                </a:tc>
                <a:tc>
                  <a:txBody>
                    <a:bodyPr/>
                    <a:lstStyle/>
                    <a:p>
                      <a:r>
                        <a:rPr lang="en-US" sz="1200" dirty="0"/>
                        <a:t>4-5</a:t>
                      </a:r>
                    </a:p>
                  </a:txBody>
                  <a:tcPr/>
                </a:tc>
                <a:tc>
                  <a:txBody>
                    <a:bodyPr/>
                    <a:lstStyle/>
                    <a:p>
                      <a:r>
                        <a:rPr lang="en-US" sz="1200" dirty="0"/>
                        <a:t>½ or 1 ½ ounces nuts</a:t>
                      </a:r>
                    </a:p>
                    <a:p>
                      <a:r>
                        <a:rPr lang="en-US" sz="1200" dirty="0"/>
                        <a:t>1 tablespoon or ½ ounce seeds</a:t>
                      </a:r>
                    </a:p>
                    <a:p>
                      <a:r>
                        <a:rPr lang="en-US" sz="1200" dirty="0"/>
                        <a:t>½ cup cooked dry</a:t>
                      </a:r>
                      <a:r>
                        <a:rPr lang="en-US" sz="1200" baseline="0" dirty="0"/>
                        <a:t> beans</a:t>
                      </a:r>
                      <a:endParaRPr lang="en-US" sz="1200" dirty="0"/>
                    </a:p>
                  </a:txBody>
                  <a:tcPr/>
                </a:tc>
                <a:extLst>
                  <a:ext uri="{0D108BD9-81ED-4DB2-BD59-A6C34878D82A}">
                    <a16:rowId xmlns:a16="http://schemas.microsoft.com/office/drawing/2014/main" val="10009"/>
                  </a:ext>
                </a:extLst>
              </a:tr>
              <a:tr h="830277">
                <a:tc>
                  <a:txBody>
                    <a:bodyPr/>
                    <a:lstStyle/>
                    <a:p>
                      <a:r>
                        <a:rPr lang="en-US" sz="1200" dirty="0"/>
                        <a:t>Sweets</a:t>
                      </a:r>
                    </a:p>
                  </a:txBody>
                  <a:tcPr/>
                </a:tc>
                <a:tc>
                  <a:txBody>
                    <a:bodyPr/>
                    <a:lstStyle/>
                    <a:p>
                      <a:r>
                        <a:rPr lang="en-US" sz="1200" dirty="0"/>
                        <a:t>5 or less</a:t>
                      </a:r>
                    </a:p>
                  </a:txBody>
                  <a:tcPr/>
                </a:tc>
                <a:tc>
                  <a:txBody>
                    <a:bodyPr/>
                    <a:lstStyle/>
                    <a:p>
                      <a:r>
                        <a:rPr lang="en-US" sz="1200" dirty="0"/>
                        <a:t>1 tablespoon sugar</a:t>
                      </a:r>
                    </a:p>
                    <a:p>
                      <a:r>
                        <a:rPr lang="en-US" sz="1200" dirty="0"/>
                        <a:t>1 tablespoon</a:t>
                      </a:r>
                      <a:r>
                        <a:rPr lang="en-US" sz="1200" baseline="0" dirty="0"/>
                        <a:t> jelly or jam</a:t>
                      </a:r>
                    </a:p>
                    <a:p>
                      <a:r>
                        <a:rPr lang="en-US" sz="1200" baseline="0" dirty="0"/>
                        <a:t>½ ounce jelly beans</a:t>
                      </a:r>
                    </a:p>
                    <a:p>
                      <a:r>
                        <a:rPr lang="en-US" sz="1200" baseline="0" dirty="0"/>
                        <a:t>8 ounces lemonade</a:t>
                      </a:r>
                      <a:endParaRPr lang="en-US" sz="12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27838792"/>
      </p:ext>
    </p:extLst>
  </p:cSld>
  <p:clrMapOvr>
    <a:masterClrMapping/>
  </p:clrMapOvr>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57036024-9c42-47e2-ba26-a8df803f549b" xsi:nil="true"/>
    <SharedWithUsers xmlns="15345a9b-c007-42a0-b5e1-6d16e5f1fdfc">
      <UserInfo>
        <DisplayName>Combs, Ava</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774079108CC64F9E700A77EB91B401" ma:contentTypeVersion="14" ma:contentTypeDescription="Create a new document." ma:contentTypeScope="" ma:versionID="88a2e9204b41e062e42cf09ae38b0655">
  <xsd:schema xmlns:xsd="http://www.w3.org/2001/XMLSchema" xmlns:xs="http://www.w3.org/2001/XMLSchema" xmlns:p="http://schemas.microsoft.com/office/2006/metadata/properties" xmlns:ns2="57036024-9c42-47e2-ba26-a8df803f549b" xmlns:ns3="15345a9b-c007-42a0-b5e1-6d16e5f1fdfc" targetNamespace="http://schemas.microsoft.com/office/2006/metadata/properties" ma:root="true" ma:fieldsID="d4739c6408e9500cf0d4541e84dbec49" ns2:_="" ns3:_="">
    <xsd:import namespace="57036024-9c42-47e2-ba26-a8df803f549b"/>
    <xsd:import namespace="15345a9b-c007-42a0-b5e1-6d16e5f1f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36024-9c42-47e2-ba26-a8df803f5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345a9b-c007-42a0-b5e1-6d16e5f1fdf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6EAF0C-5A90-49D0-9ED3-BED599047D3C}">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57036024-9c42-47e2-ba26-a8df803f549b"/>
    <ds:schemaRef ds:uri="15345a9b-c007-42a0-b5e1-6d16e5f1fdfc"/>
  </ds:schemaRefs>
</ds:datastoreItem>
</file>

<file path=customXml/itemProps2.xml><?xml version="1.0" encoding="utf-8"?>
<ds:datastoreItem xmlns:ds="http://schemas.openxmlformats.org/officeDocument/2006/customXml" ds:itemID="{9BF8C394-CB7E-4A2E-8758-256E3CAFCBFD}">
  <ds:schemaRefs>
    <ds:schemaRef ds:uri="http://schemas.microsoft.com/sharepoint/v3/contenttype/forms"/>
  </ds:schemaRefs>
</ds:datastoreItem>
</file>

<file path=customXml/itemProps3.xml><?xml version="1.0" encoding="utf-8"?>
<ds:datastoreItem xmlns:ds="http://schemas.openxmlformats.org/officeDocument/2006/customXml" ds:itemID="{D7410FD8-7D77-47A7-8746-DF34CDAE2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36024-9c42-47e2-ba26-a8df803f549b"/>
    <ds:schemaRef ds:uri="15345a9b-c007-42a0-b5e1-6d16e5f1f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21179</TotalTime>
  <Words>2689</Words>
  <Application>Microsoft Office PowerPoint</Application>
  <PresentationFormat>On-screen Show (4:3)</PresentationFormat>
  <Paragraphs>366</Paragraphs>
  <Slides>19</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19</vt:i4>
      </vt:variant>
    </vt:vector>
  </HeadingPairs>
  <TitlesOfParts>
    <vt:vector size="27" baseType="lpstr">
      <vt:lpstr>Arial</vt:lpstr>
      <vt:lpstr>Verdana</vt:lpstr>
      <vt:lpstr>Wingdings</vt:lpstr>
      <vt:lpstr>blank</vt:lpstr>
      <vt:lpstr>YMCA-Red</vt:lpstr>
      <vt:lpstr>YMCA-Purple</vt:lpstr>
      <vt:lpstr>YMCA-Blue</vt:lpstr>
      <vt:lpstr>YMCA-Green</vt:lpstr>
      <vt:lpstr>Blood Pressure  Self-monitoring program</vt:lpstr>
      <vt:lpstr>dash Dietary Approaches to Stop Hypertension</vt:lpstr>
      <vt:lpstr>nutrition &amp;  blood pressure</vt:lpstr>
      <vt:lpstr>nutrition &amp; Blood pressure </vt:lpstr>
      <vt:lpstr>Nutrition &amp; Blood Pressure</vt:lpstr>
      <vt:lpstr>DASH:  Dietary Approaches to Stop hypertension</vt:lpstr>
      <vt:lpstr> </vt:lpstr>
      <vt:lpstr>What Is DASH?</vt:lpstr>
      <vt:lpstr>PowerPoint Presentation</vt:lpstr>
      <vt:lpstr>Who could benefit from following dash?</vt:lpstr>
      <vt:lpstr>PowerPoint Presentation</vt:lpstr>
      <vt:lpstr> </vt:lpstr>
      <vt:lpstr> </vt:lpstr>
      <vt:lpstr>discussion</vt:lpstr>
      <vt:lpstr>Discussion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Self-monitoring program</dc:title>
  <dc:creator>Austin, Ashlee</dc:creator>
  <cp:lastModifiedBy>Catoree Joseph</cp:lastModifiedBy>
  <cp:revision>200</cp:revision>
  <dcterms:created xsi:type="dcterms:W3CDTF">2014-09-03T15:49:07Z</dcterms:created>
  <dcterms:modified xsi:type="dcterms:W3CDTF">2023-11-14T19:39:34Z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0x0101009E774079108CC64F9E700A77EB91B401</vt:lpwstr>
  </property>
  <property fmtid="{D5CDD505-2E9C-101B-9397-08002B2CF9AE}" pid="3" name="Order">
    <vt:r8>1488500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