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91" r:id="rId4"/>
    <p:sldMasterId id="2147484004" r:id="rId5"/>
    <p:sldMasterId id="2147484017" r:id="rId6"/>
    <p:sldMasterId id="2147484030" r:id="rId7"/>
    <p:sldMasterId id="2147484043" r:id="rId8"/>
  </p:sldMasterIdLst>
  <p:notesMasterIdLst>
    <p:notesMasterId r:id="rId28"/>
  </p:notesMasterIdLst>
  <p:handoutMasterIdLst>
    <p:handoutMasterId r:id="rId29"/>
  </p:handoutMasterIdLst>
  <p:sldIdLst>
    <p:sldId id="286" r:id="rId9"/>
    <p:sldId id="291" r:id="rId10"/>
    <p:sldId id="305" r:id="rId11"/>
    <p:sldId id="311" r:id="rId12"/>
    <p:sldId id="324" r:id="rId13"/>
    <p:sldId id="314" r:id="rId14"/>
    <p:sldId id="312" r:id="rId15"/>
    <p:sldId id="325" r:id="rId16"/>
    <p:sldId id="322" r:id="rId17"/>
    <p:sldId id="320" r:id="rId18"/>
    <p:sldId id="323" r:id="rId19"/>
    <p:sldId id="316" r:id="rId20"/>
    <p:sldId id="315" r:id="rId21"/>
    <p:sldId id="318" r:id="rId22"/>
    <p:sldId id="321" r:id="rId23"/>
    <p:sldId id="326" r:id="rId24"/>
    <p:sldId id="327" r:id="rId25"/>
    <p:sldId id="328" r:id="rId26"/>
    <p:sldId id="310" r:id="rId27"/>
  </p:sldIdLst>
  <p:sldSz cx="9144000" cy="6858000" type="screen4x3"/>
  <p:notesSz cx="6894513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56">
          <p15:clr>
            <a:srgbClr val="A4A3A4"/>
          </p15:clr>
        </p15:guide>
        <p15:guide id="3" orient="horz" pos="4098">
          <p15:clr>
            <a:srgbClr val="A4A3A4"/>
          </p15:clr>
        </p15:guide>
        <p15:guide id="4" pos="2880">
          <p15:clr>
            <a:srgbClr val="A4A3A4"/>
          </p15:clr>
        </p15:guide>
        <p15:guide id="5" pos="4135">
          <p15:clr>
            <a:srgbClr val="A4A3A4"/>
          </p15:clr>
        </p15:guide>
        <p15:guide id="6" pos="3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2B31"/>
    <a:srgbClr val="F15922"/>
    <a:srgbClr val="5C2E91"/>
    <a:srgbClr val="C6168D"/>
    <a:srgbClr val="0060AF"/>
    <a:srgbClr val="DD5828"/>
    <a:srgbClr val="FFFFFF"/>
    <a:srgbClr val="FCA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3109" autoAdjust="0"/>
  </p:normalViewPr>
  <p:slideViewPr>
    <p:cSldViewPr snapToGrid="0">
      <p:cViewPr varScale="1">
        <p:scale>
          <a:sx n="85" d="100"/>
          <a:sy n="85" d="100"/>
        </p:scale>
        <p:origin x="960" y="36"/>
      </p:cViewPr>
      <p:guideLst>
        <p:guide orient="horz" pos="2160"/>
        <p:guide orient="horz" pos="956"/>
        <p:guide orient="horz" pos="4098"/>
        <p:guide pos="2880"/>
        <p:guide pos="4135"/>
        <p:guide pos="300"/>
      </p:guideLst>
    </p:cSldViewPr>
  </p:slideViewPr>
  <p:outlineViewPr>
    <p:cViewPr>
      <p:scale>
        <a:sx n="33" d="100"/>
        <a:sy n="33" d="100"/>
      </p:scale>
      <p:origin x="0" y="22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519" cy="458713"/>
          </a:xfrm>
          <a:prstGeom prst="rect">
            <a:avLst/>
          </a:prstGeom>
        </p:spPr>
        <p:txBody>
          <a:bodyPr vert="horz" lIns="89995" tIns="44998" rIns="89995" bIns="449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5436" y="0"/>
            <a:ext cx="2987519" cy="458713"/>
          </a:xfrm>
          <a:prstGeom prst="rect">
            <a:avLst/>
          </a:prstGeom>
        </p:spPr>
        <p:txBody>
          <a:bodyPr vert="horz" lIns="89995" tIns="44998" rIns="89995" bIns="44998" rtlCol="0"/>
          <a:lstStyle>
            <a:lvl1pPr algn="r">
              <a:defRPr sz="1200"/>
            </a:lvl1pPr>
          </a:lstStyle>
          <a:p>
            <a:fld id="{93D93AEE-C475-4FE8-8C86-F3AE47D60248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20235"/>
            <a:ext cx="2987519" cy="458713"/>
          </a:xfrm>
          <a:prstGeom prst="rect">
            <a:avLst/>
          </a:prstGeom>
        </p:spPr>
        <p:txBody>
          <a:bodyPr vert="horz" lIns="89995" tIns="44998" rIns="89995" bIns="449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5436" y="8720235"/>
            <a:ext cx="2987519" cy="458713"/>
          </a:xfrm>
          <a:prstGeom prst="rect">
            <a:avLst/>
          </a:prstGeom>
        </p:spPr>
        <p:txBody>
          <a:bodyPr vert="horz" lIns="89995" tIns="44998" rIns="89995" bIns="44998" rtlCol="0" anchor="b"/>
          <a:lstStyle>
            <a:lvl1pPr algn="r">
              <a:defRPr sz="1200"/>
            </a:lvl1pPr>
          </a:lstStyle>
          <a:p>
            <a:fld id="{FE98C4A9-8506-4F54-B3EE-135D99AB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1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22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6892" y="0"/>
            <a:ext cx="2987622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8975"/>
            <a:ext cx="4589463" cy="3443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269" y="4360745"/>
            <a:ext cx="5055976" cy="4131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5" rIns="91849" bIns="459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488"/>
            <a:ext cx="2987622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6892" y="8721488"/>
            <a:ext cx="2987622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5" rIns="91849" bIns="4592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F50C3D00-B2F6-4D83-A049-FE51B6E62AD3}" type="slidenum">
              <a:rPr lang="en-US"/>
              <a:pPr>
                <a:defRPr/>
              </a:pPr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6583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ＭＳ Ｐゴシック" pitchFamily="6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5629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2662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29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9245" lvl="1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2327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5377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748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0771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99202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57935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01245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553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8535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260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97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3705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325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995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9591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6477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539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2116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2116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8831"/>
            <a:ext cx="1692161" cy="460005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3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12, 2016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4003" r:id="rId4"/>
    <p:sldLayoutId id="2147484071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56" r:id="rId14"/>
    <p:sldLayoutId id="2147484057" r:id="rId15"/>
    <p:sldLayoutId id="2147484058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184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72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  <p:sldLayoutId id="2147484016" r:id="rId13"/>
    <p:sldLayoutId id="2147484059" r:id="rId14"/>
    <p:sldLayoutId id="2147484060" r:id="rId15"/>
    <p:sldLayoutId id="2147484061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73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  <p:sldLayoutId id="2147484029" r:id="rId13"/>
    <p:sldLayoutId id="2147484062" r:id="rId14"/>
    <p:sldLayoutId id="2147484063" r:id="rId15"/>
    <p:sldLayoutId id="2147484064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184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7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65" r:id="rId14"/>
    <p:sldLayoutId id="2147484066" r:id="rId15"/>
    <p:sldLayoutId id="2147484067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75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  <p:sldLayoutId id="2147484055" r:id="rId13"/>
    <p:sldLayoutId id="2147484068" r:id="rId14"/>
    <p:sldLayoutId id="2147484069" r:id="rId15"/>
    <p:sldLayoutId id="2147484070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5.xml"/><Relationship Id="rId4" Type="http://schemas.openxmlformats.org/officeDocument/2006/relationships/image" Target="../media/image28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333750"/>
            <a:ext cx="4286250" cy="3429000"/>
          </a:xfrm>
          <a:prstGeom prst="rect">
            <a:avLst/>
          </a:prstGeom>
        </p:spPr>
      </p:pic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295275" y="1721473"/>
            <a:ext cx="8697913" cy="1638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4700" dirty="0"/>
              <a:t>Programa de Autocontrol de la Presión Arterial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338138" y="3944359"/>
            <a:ext cx="4572000" cy="744413"/>
          </a:xfrm>
        </p:spPr>
        <p:txBody>
          <a:bodyPr/>
          <a:lstStyle/>
          <a:p>
            <a:r>
              <a:rPr lang="es-MX" dirty="0"/>
              <a:t>Enfoques alimenticios para controlar </a:t>
            </a:r>
            <a:br>
              <a:rPr lang="es-MX" dirty="0"/>
            </a:br>
            <a:r>
              <a:rPr lang="es-MX" dirty="0"/>
              <a:t>la hipertensión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351012" y="4772025"/>
            <a:ext cx="2601737" cy="552450"/>
          </a:xfrm>
        </p:spPr>
        <p:txBody>
          <a:bodyPr/>
          <a:lstStyle/>
          <a:p>
            <a:r>
              <a:rPr lang="es-MX"/>
              <a:t>Embajador de corazones sanos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1013" y="6350228"/>
            <a:ext cx="26017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solidFill>
                  <a:schemeClr val="tx2"/>
                </a:solidFill>
              </a:rPr>
              <a:t>© 2015 YMCA of </a:t>
            </a:r>
            <a:r>
              <a:rPr lang="es-MX" sz="800" dirty="0" err="1">
                <a:solidFill>
                  <a:schemeClr val="tx2"/>
                </a:solidFill>
              </a:rPr>
              <a:t>the</a:t>
            </a:r>
            <a:r>
              <a:rPr lang="es-MX" sz="800" dirty="0">
                <a:solidFill>
                  <a:schemeClr val="tx2"/>
                </a:solidFill>
              </a:rPr>
              <a:t> USA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847" y="1032367"/>
            <a:ext cx="2663473" cy="5003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¿Quién podría beneficiarse con los enfoques DASH?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10</a:t>
            </a:fld>
            <a:endParaRPr lang="es-MX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black">
          <a:xfrm>
            <a:off x="347663" y="1635125"/>
            <a:ext cx="8339137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3838" indent="-222250" algn="l" rtl="0" eaLnBrk="1" fontAlgn="base" hangingPunct="1">
              <a:spcBef>
                <a:spcPct val="100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2pPr>
            <a:lvl3pPr marL="693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3pPr>
            <a:lvl4pPr marL="1120775" indent="-228600" algn="l" rtl="0" eaLnBrk="1" fontAlgn="base" hangingPunct="1">
              <a:spcBef>
                <a:spcPct val="25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4pPr>
            <a:lvl5pPr marL="16081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5pPr>
            <a:lvl6pPr marL="20653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6pPr>
            <a:lvl7pPr marL="25225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7pPr>
            <a:lvl8pPr marL="2979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8pPr>
            <a:lvl9pPr marL="34369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s-MX" sz="1800" kern="0" dirty="0"/>
              <a:t> Las personas que tienen riesgo de sufrir enfermedades del corazón</a:t>
            </a:r>
          </a:p>
          <a:p>
            <a:pPr lvl="2"/>
            <a:r>
              <a:rPr lang="es-MX" sz="1800" kern="0" dirty="0">
                <a:solidFill>
                  <a:srgbClr val="C00000"/>
                </a:solidFill>
              </a:rPr>
              <a:t>Hipertensión (presión arterial alta)</a:t>
            </a:r>
          </a:p>
          <a:p>
            <a:pPr lvl="2"/>
            <a:r>
              <a:rPr lang="es-MX" sz="1800" kern="0" dirty="0">
                <a:solidFill>
                  <a:srgbClr val="C00000"/>
                </a:solidFill>
              </a:rPr>
              <a:t>Colesterol alto</a:t>
            </a:r>
          </a:p>
          <a:p>
            <a:pPr lvl="2"/>
            <a:r>
              <a:rPr lang="es-MX" sz="1800" kern="0" dirty="0">
                <a:solidFill>
                  <a:srgbClr val="C00000"/>
                </a:solidFill>
              </a:rPr>
              <a:t>Diabetes</a:t>
            </a:r>
          </a:p>
          <a:p>
            <a:pPr lvl="2"/>
            <a:r>
              <a:rPr lang="es-MX" sz="1800" kern="0" dirty="0">
                <a:solidFill>
                  <a:srgbClr val="C00000"/>
                </a:solidFill>
              </a:rPr>
              <a:t>Enfermedad renal crónica</a:t>
            </a:r>
          </a:p>
          <a:p>
            <a:pPr lvl="2"/>
            <a:r>
              <a:rPr lang="es-MX" sz="1800" kern="0" dirty="0">
                <a:solidFill>
                  <a:srgbClr val="C00000"/>
                </a:solidFill>
              </a:rPr>
              <a:t>Tabaquismo</a:t>
            </a:r>
          </a:p>
          <a:p>
            <a:pPr lvl="2"/>
            <a:r>
              <a:rPr lang="es-MX" sz="1800" kern="0" dirty="0">
                <a:solidFill>
                  <a:srgbClr val="C00000"/>
                </a:solidFill>
              </a:rPr>
              <a:t>Sobrepeso</a:t>
            </a:r>
          </a:p>
          <a:p>
            <a:pPr lvl="2"/>
            <a:r>
              <a:rPr lang="es-MX" sz="1800" kern="0" dirty="0">
                <a:solidFill>
                  <a:srgbClr val="C00000"/>
                </a:solidFill>
              </a:rPr>
              <a:t>Inactividad física</a:t>
            </a:r>
          </a:p>
          <a:p>
            <a:pPr lvl="2"/>
            <a:r>
              <a:rPr lang="es-MX" sz="1800" kern="0" dirty="0"/>
              <a:t>Personas de origen afroamericano</a:t>
            </a:r>
          </a:p>
          <a:p>
            <a:pPr lvl="2"/>
            <a:r>
              <a:rPr lang="es-MX" sz="1800" kern="0" dirty="0"/>
              <a:t>Adultos de 51 años o más</a:t>
            </a:r>
          </a:p>
          <a:p>
            <a:pPr marL="465138" lvl="2" indent="0">
              <a:buNone/>
            </a:pPr>
            <a:endParaRPr lang="es-MX" sz="1800" kern="0" dirty="0"/>
          </a:p>
          <a:p>
            <a:pPr marL="1588" lvl="1" indent="0">
              <a:buNone/>
            </a:pPr>
            <a:endParaRPr lang="es-MX" sz="1800" kern="0" dirty="0"/>
          </a:p>
          <a:p>
            <a:pPr lvl="1"/>
            <a:endParaRPr lang="es-MX" sz="1800" kern="0" dirty="0"/>
          </a:p>
        </p:txBody>
      </p:sp>
    </p:spTree>
    <p:extLst>
      <p:ext uri="{BB962C8B-B14F-4D97-AF65-F5344CB8AC3E}">
        <p14:creationId xmlns:p14="http://schemas.microsoft.com/office/powerpoint/2010/main" val="191973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11</a:t>
            </a:fld>
            <a:endParaRPr lang="es-MX" dirty="0"/>
          </a:p>
        </p:txBody>
      </p:sp>
      <p:sp>
        <p:nvSpPr>
          <p:cNvPr id="7" name="Title 5"/>
          <p:cNvSpPr txBox="1">
            <a:spLocks/>
          </p:cNvSpPr>
          <p:nvPr/>
        </p:nvSpPr>
        <p:spPr bwMode="black">
          <a:xfrm>
            <a:off x="472440" y="127000"/>
            <a:ext cx="8366760" cy="84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cap="all" baseline="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9pPr>
          </a:lstStyle>
          <a:p>
            <a:r>
              <a:rPr lang="es-MX" kern="0" dirty="0"/>
              <a:t>DASH en un día</a:t>
            </a:r>
          </a:p>
        </p:txBody>
      </p:sp>
      <p:sp>
        <p:nvSpPr>
          <p:cNvPr id="8" name="Rectangle 7"/>
          <p:cNvSpPr/>
          <p:nvPr/>
        </p:nvSpPr>
        <p:spPr>
          <a:xfrm>
            <a:off x="7717429" y="6468418"/>
            <a:ext cx="13125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/>
              <a:t>(NHLBI, 2003)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23130"/>
              </p:ext>
            </p:extLst>
          </p:nvPr>
        </p:nvGraphicFramePr>
        <p:xfrm>
          <a:off x="142875" y="579662"/>
          <a:ext cx="8826500" cy="613355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509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736">
                <a:tc>
                  <a:txBody>
                    <a:bodyPr/>
                    <a:lstStyle/>
                    <a:p>
                      <a:r>
                        <a:rPr lang="en-US" sz="1400" dirty="0"/>
                        <a:t>Menú con 2,300 mg de sodio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Para reducir el sodio a 1,500 mg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577">
                <a:tc>
                  <a:txBody>
                    <a:bodyPr/>
                    <a:lstStyle/>
                    <a:p>
                      <a:r>
                        <a:rPr lang="en-US" sz="1150" dirty="0"/>
                        <a:t>Desayuno: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dirty="0"/>
                        <a:t>¾ taza de copos de cereal de salvado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dirty="0"/>
                        <a:t>1 plátano mediano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dirty="0"/>
                        <a:t>1 taza (8 onzas) de leche baja en grasa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baseline="0" dirty="0"/>
                        <a:t>1 rebanada de pan integral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baseline="0" dirty="0"/>
                        <a:t>1 cucharadita de margarina suave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baseline="0" dirty="0"/>
                        <a:t>1 taza (8 onzas) de jugo de naranja</a:t>
                      </a:r>
                      <a:endParaRPr lang="es-MX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5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dirty="0"/>
                        <a:t>¾ taza de cereal de trigo triturado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s-MX" sz="1150" baseline="0" dirty="0"/>
                    </a:p>
                    <a:p>
                      <a:pPr marL="0" indent="0">
                        <a:buFont typeface="Arial"/>
                        <a:buNone/>
                      </a:pPr>
                      <a:endParaRPr lang="es-MX" sz="1150" baseline="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s-MX" sz="1150" baseline="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baseline="0" dirty="0"/>
                        <a:t>1 cucharadita de margarina suave sin sal</a:t>
                      </a:r>
                      <a:endParaRPr lang="es-MX" sz="1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50" dirty="0"/>
                        <a:t>Almuerzo: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dirty="0"/>
                        <a:t>¾ taza de ensalada de pollo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dirty="0"/>
                        <a:t>2 rebanadas de pan integral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dirty="0"/>
                        <a:t>1 cucharada de mostaza tipo Dijon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baseline="0" dirty="0"/>
                        <a:t>Ensalada con ½ taza de pepino fresco en rodajas, ½ taza de gajos de tomate, 1 cucharada de semillas de girasol, 1 cucharadita de aderezo italiano bajo en calorías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baseline="0" dirty="0"/>
                        <a:t>½ taza de cóctel de frutas</a:t>
                      </a:r>
                      <a:endParaRPr lang="es-MX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5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dirty="0"/>
                        <a:t>Eliminar la sal de la receta de ensalada de pollo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s-MX" sz="1150" baseline="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dirty="0"/>
                        <a:t>1 cucharada de mostaza común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50" dirty="0"/>
                        <a:t>Cena: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dirty="0"/>
                        <a:t>3 onzas de carne de res, cuete de res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dirty="0"/>
                        <a:t>2 cucharadas de salsa de carne (sin grasa)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baseline="0" dirty="0"/>
                        <a:t>1 taza de ejotes, salteados con ½ cucharadita de aceite de canola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baseline="0" dirty="0"/>
                        <a:t>1 papa pequeña al horno con 1 cucharada de crema agria (sin grasa), 1 cucharada de queso cheddar natural rallado (bajo en grasa) y 1 cucharada de cebollín picado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baseline="0" dirty="0"/>
                        <a:t>1 panecillo de trigo integral con 1 cucharadita de margarina suave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baseline="0" dirty="0"/>
                        <a:t>1 manzana pequeña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baseline="0" dirty="0"/>
                        <a:t>1 taza de leche baja en grasa</a:t>
                      </a:r>
                      <a:endParaRPr lang="es-MX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5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dirty="0"/>
                        <a:t>1 cucharada de queso cheddar natural (bajo en grasa y en sodio)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s-MX" sz="1150" baseline="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s-MX" sz="1150" baseline="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s-MX" sz="1150" baseline="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150" baseline="0" dirty="0"/>
                        <a:t>1 cucharadita de margarina suave sin sal</a:t>
                      </a:r>
                      <a:endParaRPr lang="es-MX" sz="1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50" dirty="0"/>
                        <a:t>Refrigerios: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150" dirty="0"/>
                        <a:t>1/3 taza de almendras (sin sal)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150" baseline="0" dirty="0"/>
                        <a:t>¼ taza de pasas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150" baseline="0" dirty="0"/>
                        <a:t>½ taza de yogur de frutas (sin grasa ni azúcar añadida)</a:t>
                      </a:r>
                      <a:endParaRPr lang="es-MX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150" dirty="0"/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150" dirty="0"/>
                        <a:t>                              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dirty="0"/>
                        <a:t>                                             (NHLBI, 2015)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483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/>
            <a:endParaRPr lang="es-MX" b="0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12</a:t>
            </a:fld>
            <a:endParaRPr lang="es-MX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black">
          <a:xfrm>
            <a:off x="472440" y="472440"/>
            <a:ext cx="8366760" cy="84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cap="all" baseline="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9pPr>
          </a:lstStyle>
          <a:p>
            <a:r>
              <a:rPr lang="es-MX" kern="0" dirty="0"/>
              <a:t>Cómo elegir la opción más saludable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black">
          <a:xfrm>
            <a:off x="506413" y="993775"/>
            <a:ext cx="8339137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3838" indent="-222250" algn="l" rtl="0" eaLnBrk="1" fontAlgn="base" hangingPunct="1">
              <a:spcBef>
                <a:spcPct val="100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2pPr>
            <a:lvl3pPr marL="693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3pPr>
            <a:lvl4pPr marL="1120775" indent="-228600" algn="l" rtl="0" eaLnBrk="1" fontAlgn="base" hangingPunct="1">
              <a:spcBef>
                <a:spcPct val="25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4pPr>
            <a:lvl5pPr marL="16081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5pPr>
            <a:lvl6pPr marL="20653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6pPr>
            <a:lvl7pPr marL="25225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7pPr>
            <a:lvl8pPr marL="2979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8pPr>
            <a:lvl9pPr marL="34369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r>
              <a:rPr lang="es-MX" sz="1800" b="1" kern="0" dirty="0"/>
              <a:t>¿Esto o aquello?</a:t>
            </a:r>
          </a:p>
          <a:p>
            <a:pPr lvl="1">
              <a:spcBef>
                <a:spcPts val="1500"/>
              </a:spcBef>
            </a:pPr>
            <a:r>
              <a:rPr lang="es-MX" sz="1800" kern="0" dirty="0"/>
              <a:t>Desayuno </a:t>
            </a:r>
          </a:p>
          <a:p>
            <a:pPr lvl="2"/>
            <a:r>
              <a:rPr lang="es-MX" sz="1800" kern="0" dirty="0"/>
              <a:t>Omelet de 3 huevos con espinaca, tomate, queso feta y panecillo inglés, con una taza de jugo de naranja</a:t>
            </a:r>
          </a:p>
          <a:p>
            <a:pPr lvl="2"/>
            <a:r>
              <a:rPr lang="es-MX" sz="1800" kern="0" dirty="0"/>
              <a:t>Yogur sin grasa con fresas, arándanos, rodajas de plátanos, avena y almendras, con agua</a:t>
            </a:r>
            <a:endParaRPr lang="es-MX" sz="2000" b="1" kern="0" dirty="0"/>
          </a:p>
          <a:p>
            <a:pPr lvl="1">
              <a:spcBef>
                <a:spcPts val="1500"/>
              </a:spcBef>
            </a:pPr>
            <a:r>
              <a:rPr lang="es-MX" sz="1800" kern="0" dirty="0"/>
              <a:t> Almuerzo</a:t>
            </a:r>
          </a:p>
          <a:p>
            <a:pPr lvl="2"/>
            <a:r>
              <a:rPr lang="es-MX" sz="1800" kern="0" dirty="0"/>
              <a:t> Ensalada de espinaca y pasta integral con pollo, nueces, aguacate, tomate y queso de cabra bajo en grasa, con una taza de agua</a:t>
            </a:r>
            <a:endParaRPr lang="es-MX" sz="2000" b="1" kern="0" dirty="0"/>
          </a:p>
          <a:p>
            <a:pPr lvl="2"/>
            <a:r>
              <a:rPr lang="es-MX" sz="1800" kern="0" dirty="0"/>
              <a:t> Sándwich de tomate, queso mozzarella y albahaca en pan ciabatta, con agua</a:t>
            </a:r>
          </a:p>
          <a:p>
            <a:pPr lvl="1">
              <a:spcBef>
                <a:spcPts val="1500"/>
              </a:spcBef>
            </a:pPr>
            <a:r>
              <a:rPr lang="es-MX" sz="1800" kern="0" dirty="0"/>
              <a:t>Cena</a:t>
            </a:r>
          </a:p>
          <a:p>
            <a:pPr lvl="2"/>
            <a:r>
              <a:rPr lang="es-MX" sz="1800" kern="0" dirty="0"/>
              <a:t> Salteado teriyaki de carne de res y verduras con arroz blanco, con agua</a:t>
            </a:r>
          </a:p>
          <a:p>
            <a:pPr lvl="2"/>
            <a:r>
              <a:rPr lang="es-MX" sz="1800" kern="0" dirty="0"/>
              <a:t> Salmón con brócoli y arroz integral, con una taza de leche descremada</a:t>
            </a:r>
            <a:endParaRPr lang="es-MX" sz="2000" b="1" kern="0" dirty="0"/>
          </a:p>
        </p:txBody>
      </p:sp>
    </p:spTree>
    <p:extLst>
      <p:ext uri="{BB962C8B-B14F-4D97-AF65-F5344CB8AC3E}">
        <p14:creationId xmlns:p14="http://schemas.microsoft.com/office/powerpoint/2010/main" val="145347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/>
            <a:endParaRPr lang="es-MX" b="0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13</a:t>
            </a:fld>
            <a:endParaRPr lang="es-MX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black">
          <a:xfrm>
            <a:off x="472440" y="472440"/>
            <a:ext cx="8366760" cy="84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cap="all" baseline="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9pPr>
          </a:lstStyle>
          <a:p>
            <a:r>
              <a:rPr lang="es-MX" kern="0" dirty="0"/>
              <a:t>Por qué DASH da resultado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black">
          <a:xfrm>
            <a:off x="506413" y="1476375"/>
            <a:ext cx="8339137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3838" indent="-222250" algn="l" rtl="0" eaLnBrk="1" fontAlgn="base" hangingPunct="1">
              <a:spcBef>
                <a:spcPct val="100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2pPr>
            <a:lvl3pPr marL="693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3pPr>
            <a:lvl4pPr marL="1120775" indent="-228600" algn="l" rtl="0" eaLnBrk="1" fontAlgn="base" hangingPunct="1">
              <a:spcBef>
                <a:spcPct val="25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4pPr>
            <a:lvl5pPr marL="16081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5pPr>
            <a:lvl6pPr marL="20653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6pPr>
            <a:lvl7pPr marL="25225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7pPr>
            <a:lvl8pPr marL="2979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8pPr>
            <a:lvl9pPr marL="34369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s-MX" sz="1800" kern="0" dirty="0"/>
              <a:t>Promueve un estilo de vida pleno y saludable </a:t>
            </a:r>
          </a:p>
          <a:p>
            <a:pPr lvl="2"/>
            <a:r>
              <a:rPr lang="es-MX" sz="1800" kern="0" dirty="0"/>
              <a:t>Comidas bien equilibradas</a:t>
            </a:r>
          </a:p>
          <a:p>
            <a:pPr lvl="2"/>
            <a:r>
              <a:rPr lang="es-MX" sz="1800" kern="0" dirty="0"/>
              <a:t>Cumple con las Guías Alimentarias para los Estadounidenses</a:t>
            </a:r>
          </a:p>
          <a:p>
            <a:pPr lvl="1"/>
            <a:r>
              <a:rPr lang="es-MX" sz="1800" kern="0" dirty="0"/>
              <a:t>Ayuda a regular y reducir la presión arterial</a:t>
            </a:r>
          </a:p>
          <a:p>
            <a:pPr lvl="2"/>
            <a:r>
              <a:rPr lang="es-MX" sz="1800" kern="0" dirty="0"/>
              <a:t>Mayor consumo de potasio, calcio, magnesio, fibra y proteína</a:t>
            </a:r>
          </a:p>
          <a:p>
            <a:pPr lvl="2"/>
            <a:r>
              <a:rPr lang="es-MX" sz="1800" kern="0" dirty="0"/>
              <a:t>Menor consumo de sodio, azúcares añadidos, grasas saturadas y grasas </a:t>
            </a:r>
            <a:r>
              <a:rPr lang="es-MX" sz="1800" i="1" kern="0" dirty="0"/>
              <a:t>trans</a:t>
            </a:r>
          </a:p>
          <a:p>
            <a:pPr lvl="1"/>
            <a:r>
              <a:rPr lang="es-MX" sz="1800" kern="0" dirty="0"/>
              <a:t>Promueve la pérdida y/o mantenimiento del peso de forma saludable</a:t>
            </a:r>
          </a:p>
          <a:p>
            <a:pPr lvl="2"/>
            <a:r>
              <a:rPr lang="es-MX" sz="1800" kern="0" dirty="0"/>
              <a:t>Reemplaza los alimentos no nutritivos y altos en calorías con alimentos ricos en nutrientes</a:t>
            </a:r>
          </a:p>
          <a:p>
            <a:pPr lvl="1"/>
            <a:endParaRPr lang="es-MX" sz="1800" kern="0" dirty="0"/>
          </a:p>
          <a:p>
            <a:pPr marL="1588" lvl="1" indent="0">
              <a:buNone/>
            </a:pPr>
            <a:endParaRPr lang="es-MX" sz="1800" kern="0" dirty="0"/>
          </a:p>
          <a:p>
            <a:pPr lvl="1"/>
            <a:endParaRPr lang="es-MX" sz="1800" kern="0" dirty="0"/>
          </a:p>
        </p:txBody>
      </p:sp>
    </p:spTree>
    <p:extLst>
      <p:ext uri="{BB962C8B-B14F-4D97-AF65-F5344CB8AC3E}">
        <p14:creationId xmlns:p14="http://schemas.microsoft.com/office/powerpoint/2010/main" val="284382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discusión</a:t>
            </a:r>
          </a:p>
        </p:txBody>
      </p:sp>
    </p:spTree>
    <p:extLst>
      <p:ext uri="{BB962C8B-B14F-4D97-AF65-F5344CB8AC3E}">
        <p14:creationId xmlns:p14="http://schemas.microsoft.com/office/powerpoint/2010/main" val="533481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Discusión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15</a:t>
            </a:fld>
            <a:endParaRPr lang="es-MX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black">
          <a:xfrm>
            <a:off x="481013" y="968375"/>
            <a:ext cx="8339137" cy="529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3838" indent="-222250" algn="l" rtl="0" eaLnBrk="1" fontAlgn="base" hangingPunct="1">
              <a:spcBef>
                <a:spcPct val="100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2pPr>
            <a:lvl3pPr marL="693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3pPr>
            <a:lvl4pPr marL="1120775" indent="-228600" algn="l" rtl="0" eaLnBrk="1" fontAlgn="base" hangingPunct="1">
              <a:spcBef>
                <a:spcPct val="25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4pPr>
            <a:lvl5pPr marL="16081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5pPr>
            <a:lvl6pPr marL="20653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6pPr>
            <a:lvl7pPr marL="25225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7pPr>
            <a:lvl8pPr marL="2979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8pPr>
            <a:lvl9pPr marL="34369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s-MX" sz="1800" kern="0" dirty="0"/>
              <a:t>Después de haber discutido los enfoques DASH, piensen en lo que han comido hoy…</a:t>
            </a:r>
          </a:p>
          <a:p>
            <a:pPr lvl="2"/>
            <a:r>
              <a:rPr lang="es-MX" sz="1800" kern="0" dirty="0"/>
              <a:t>¿Qué alimentos han comido hoy que sean compatibles con DASH?</a:t>
            </a:r>
          </a:p>
          <a:p>
            <a:pPr lvl="2"/>
            <a:r>
              <a:rPr lang="es-MX" sz="1800" kern="0" dirty="0"/>
              <a:t>¿Qué podrían hacer para que sus elecciones de alimentos sean más compatibles con el enfoque alimenticio DASH?</a:t>
            </a:r>
          </a:p>
          <a:p>
            <a:pPr lvl="1"/>
            <a:r>
              <a:rPr lang="es-MX" sz="1800" kern="0" dirty="0"/>
              <a:t>Piensen en los tipos de alimentos DASH que pueden comprar en el mercado, en un restaurante o en una tienda de conveniencia…</a:t>
            </a:r>
          </a:p>
          <a:p>
            <a:pPr lvl="2"/>
            <a:r>
              <a:rPr lang="es-MX" sz="1800" kern="0" dirty="0"/>
              <a:t>¿Qué alimentos podrían verse tentados a comprar y por qué?</a:t>
            </a:r>
          </a:p>
          <a:p>
            <a:pPr lvl="2"/>
            <a:r>
              <a:rPr lang="es-MX" sz="1800" kern="0" dirty="0"/>
              <a:t>¿Qué tipos de alimentos pueden comprar con un bajo presupuesto que contribuyan al enfoque alimenticio DASH? </a:t>
            </a:r>
          </a:p>
          <a:p>
            <a:pPr lvl="1"/>
            <a:r>
              <a:rPr lang="es-MX" sz="1800" kern="0" dirty="0"/>
              <a:t>Cuando tienen un día ocupado y están en constante movimiento, ¿qué tipo de alimentos tienden a comer? </a:t>
            </a:r>
          </a:p>
          <a:p>
            <a:pPr lvl="2"/>
            <a:r>
              <a:rPr lang="es-MX" sz="1800" kern="0" dirty="0"/>
              <a:t>¿Cómo son preparados esos alimentos?</a:t>
            </a:r>
          </a:p>
          <a:p>
            <a:pPr lvl="2"/>
            <a:r>
              <a:rPr lang="es-MX" sz="1800" kern="0" dirty="0"/>
              <a:t>¿Por qué la preparación de los alimentos es importante al seguir los enfoques DASH? </a:t>
            </a:r>
          </a:p>
        </p:txBody>
      </p:sp>
    </p:spTree>
    <p:extLst>
      <p:ext uri="{BB962C8B-B14F-4D97-AF65-F5344CB8AC3E}">
        <p14:creationId xmlns:p14="http://schemas.microsoft.com/office/powerpoint/2010/main" val="437764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dirty="0"/>
              <a:t>La actividad física y el control de la presión arterial</a:t>
            </a:r>
          </a:p>
        </p:txBody>
      </p:sp>
    </p:spTree>
    <p:extLst>
      <p:ext uri="{BB962C8B-B14F-4D97-AF65-F5344CB8AC3E}">
        <p14:creationId xmlns:p14="http://schemas.microsoft.com/office/powerpoint/2010/main" val="1254368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La actividad física y el control de la presión arterial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2054431"/>
            <a:ext cx="8339137" cy="451188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/>
              <a:t>Está demostrado que la actividad física regular puede ayudar a reducir significativamente la presión arterial y prevenir otros riesgos cardiovasculares.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/>
              <a:t>También se ha comprobado que la actividad física moderada disminuye la presión arterial en pacientes hipertensos que son menos sensibles al tratamiento médico.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/>
              <a:t>Hacer 30 minutos de actividad física por día (equivalente a caminar a paso ligero), 6 o 7 días a la semana (180 minutos por semana), puede ayudar a controlar o reducir la presión arterial.</a:t>
            </a:r>
          </a:p>
          <a:p>
            <a:pPr lvl="1"/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1125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La actividad física y el control de la presión arterial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2054431"/>
            <a:ext cx="8339137" cy="4511880"/>
          </a:xfrm>
        </p:spPr>
        <p:txBody>
          <a:bodyPr>
            <a:normAutofit lnSpcReduction="10000"/>
          </a:bodyPr>
          <a:lstStyle/>
          <a:p>
            <a:r>
              <a:rPr lang="es-MX" sz="1600" dirty="0"/>
              <a:t>Estos son algunos recursos que respaldan estas afirmaciones:</a:t>
            </a:r>
          </a:p>
          <a:p>
            <a:pPr lvl="0"/>
            <a:r>
              <a:rPr lang="es-MX" sz="1600" dirty="0"/>
              <a:t>"</a:t>
            </a:r>
            <a:r>
              <a:rPr lang="es-MX" sz="1600" dirty="0" err="1"/>
              <a:t>Exercise</a:t>
            </a:r>
            <a:r>
              <a:rPr lang="es-MX" sz="1600" dirty="0"/>
              <a:t> in </a:t>
            </a:r>
            <a:r>
              <a:rPr lang="es-MX" sz="1600" dirty="0" err="1"/>
              <a:t>Resistant</a:t>
            </a:r>
            <a:r>
              <a:rPr lang="es-MX" sz="1600" dirty="0"/>
              <a:t> </a:t>
            </a:r>
            <a:r>
              <a:rPr lang="es-MX" sz="1600" dirty="0" err="1"/>
              <a:t>Hypertension</a:t>
            </a:r>
            <a:r>
              <a:rPr lang="es-MX" sz="1600" dirty="0"/>
              <a:t>: Aerobic </a:t>
            </a:r>
            <a:r>
              <a:rPr lang="es-MX" sz="1600" dirty="0" err="1"/>
              <a:t>Exercise</a:t>
            </a:r>
            <a:r>
              <a:rPr lang="es-MX" sz="1600" dirty="0"/>
              <a:t> Reduces </a:t>
            </a:r>
            <a:r>
              <a:rPr lang="es-MX" sz="1600" dirty="0" err="1"/>
              <a:t>Blood</a:t>
            </a:r>
            <a:r>
              <a:rPr lang="es-MX" sz="1600" dirty="0"/>
              <a:t> </a:t>
            </a:r>
            <a:r>
              <a:rPr lang="es-MX" sz="1600" dirty="0" err="1"/>
              <a:t>Pressure</a:t>
            </a:r>
            <a:r>
              <a:rPr lang="es-MX" sz="1600" dirty="0"/>
              <a:t> in </a:t>
            </a:r>
            <a:r>
              <a:rPr lang="es-MX" sz="1600" dirty="0" err="1"/>
              <a:t>Resistant</a:t>
            </a:r>
            <a:r>
              <a:rPr lang="es-MX" sz="1600" dirty="0"/>
              <a:t> </a:t>
            </a:r>
            <a:r>
              <a:rPr lang="es-MX" sz="1600" dirty="0" err="1"/>
              <a:t>Hypertension</a:t>
            </a:r>
            <a:r>
              <a:rPr lang="es-MX" sz="1600" dirty="0"/>
              <a:t>" (El ejercicio en la hipertensión resistente: El ejercicio aeróbico reduce la presión arterial en pacientes con hipertensión resistente). </a:t>
            </a:r>
            <a:r>
              <a:rPr lang="es-MX" sz="1600" dirty="0" err="1"/>
              <a:t>Hypertension</a:t>
            </a:r>
            <a:r>
              <a:rPr lang="es-MX" sz="1600" dirty="0"/>
              <a:t>. 2012</a:t>
            </a:r>
          </a:p>
          <a:p>
            <a:pPr lvl="0"/>
            <a:r>
              <a:rPr lang="es-MX" sz="1600" dirty="0"/>
              <a:t>"</a:t>
            </a:r>
            <a:r>
              <a:rPr lang="es-MX" sz="1600" dirty="0" err="1"/>
              <a:t>Hypertension</a:t>
            </a:r>
            <a:r>
              <a:rPr lang="es-MX" sz="1600" dirty="0"/>
              <a:t>." </a:t>
            </a:r>
            <a:r>
              <a:rPr lang="es-MX" sz="1600" dirty="0" err="1"/>
              <a:t>Exercise</a:t>
            </a:r>
            <a:r>
              <a:rPr lang="es-MX" sz="1600" dirty="0"/>
              <a:t> </a:t>
            </a:r>
            <a:r>
              <a:rPr lang="es-MX" sz="1600" dirty="0" err="1"/>
              <a:t>Testing</a:t>
            </a:r>
            <a:r>
              <a:rPr lang="es-MX" sz="1600" dirty="0"/>
              <a:t> and </a:t>
            </a:r>
            <a:r>
              <a:rPr lang="es-MX" sz="1600" dirty="0" err="1"/>
              <a:t>Exercise</a:t>
            </a:r>
            <a:r>
              <a:rPr lang="es-MX" sz="1600" dirty="0"/>
              <a:t> </a:t>
            </a:r>
            <a:r>
              <a:rPr lang="es-MX" sz="1600" dirty="0" err="1"/>
              <a:t>Prescription</a:t>
            </a:r>
            <a:r>
              <a:rPr lang="es-MX" sz="1600" dirty="0"/>
              <a:t> </a:t>
            </a:r>
            <a:r>
              <a:rPr lang="es-MX" sz="1600" dirty="0" err="1"/>
              <a:t>for</a:t>
            </a:r>
            <a:r>
              <a:rPr lang="es-MX" sz="1600" dirty="0"/>
              <a:t> </a:t>
            </a:r>
            <a:r>
              <a:rPr lang="es-MX" sz="1600" dirty="0" err="1"/>
              <a:t>Special</a:t>
            </a:r>
            <a:r>
              <a:rPr lang="es-MX" sz="1600" dirty="0"/>
              <a:t> Cases: </a:t>
            </a:r>
            <a:r>
              <a:rPr lang="es-MX" sz="1600" dirty="0" err="1"/>
              <a:t>Theoretical</a:t>
            </a:r>
            <a:r>
              <a:rPr lang="es-MX" sz="1600" dirty="0"/>
              <a:t> </a:t>
            </a:r>
            <a:r>
              <a:rPr lang="es-MX" sz="1600" dirty="0" err="1"/>
              <a:t>Basis</a:t>
            </a:r>
            <a:r>
              <a:rPr lang="es-MX" sz="1600" dirty="0"/>
              <a:t> and </a:t>
            </a:r>
            <a:r>
              <a:rPr lang="es-MX" sz="1600" dirty="0" err="1"/>
              <a:t>Clinical</a:t>
            </a:r>
            <a:r>
              <a:rPr lang="es-MX" sz="1600" dirty="0"/>
              <a:t> </a:t>
            </a:r>
            <a:r>
              <a:rPr lang="es-MX" sz="1600" dirty="0" err="1"/>
              <a:t>Application</a:t>
            </a:r>
            <a:r>
              <a:rPr lang="es-MX" sz="1600" dirty="0"/>
              <a:t> (Pruebas de ejercitación y prescripción de ejercicios para casos especiales: Fundamentos teóricos y aplicación clínica). 2005</a:t>
            </a:r>
          </a:p>
          <a:p>
            <a:pPr lvl="0"/>
            <a:r>
              <a:rPr lang="es-MX" sz="1600" dirty="0"/>
              <a:t>"Regular Aerobic </a:t>
            </a:r>
            <a:r>
              <a:rPr lang="es-MX" sz="1600" dirty="0" err="1"/>
              <a:t>Exercise</a:t>
            </a:r>
            <a:r>
              <a:rPr lang="es-MX" sz="1600" dirty="0"/>
              <a:t> </a:t>
            </a:r>
            <a:r>
              <a:rPr lang="es-MX" sz="1600" dirty="0" err="1"/>
              <a:t>Augments</a:t>
            </a:r>
            <a:r>
              <a:rPr lang="es-MX" sz="1600" dirty="0"/>
              <a:t> </a:t>
            </a:r>
            <a:r>
              <a:rPr lang="es-MX" sz="1600" dirty="0" err="1"/>
              <a:t>Endothelium-Dependent</a:t>
            </a:r>
            <a:r>
              <a:rPr lang="es-MX" sz="1600" dirty="0"/>
              <a:t> Vascular </a:t>
            </a:r>
            <a:r>
              <a:rPr lang="es-MX" sz="1600" dirty="0" err="1"/>
              <a:t>Relaxation</a:t>
            </a:r>
            <a:r>
              <a:rPr lang="es-MX" sz="1600" dirty="0"/>
              <a:t> in </a:t>
            </a:r>
            <a:r>
              <a:rPr lang="es-MX" sz="1600" dirty="0" err="1"/>
              <a:t>Normotensive</a:t>
            </a:r>
            <a:r>
              <a:rPr lang="es-MX" sz="1600" dirty="0"/>
              <a:t> As </a:t>
            </a:r>
            <a:r>
              <a:rPr lang="es-MX" sz="1600" dirty="0" err="1"/>
              <a:t>Well</a:t>
            </a:r>
            <a:r>
              <a:rPr lang="es-MX" sz="1600" dirty="0"/>
              <a:t> As </a:t>
            </a:r>
            <a:r>
              <a:rPr lang="es-MX" sz="1600" dirty="0" err="1"/>
              <a:t>Hypertensive</a:t>
            </a:r>
            <a:r>
              <a:rPr lang="es-MX" sz="1600" dirty="0"/>
              <a:t> </a:t>
            </a:r>
            <a:r>
              <a:rPr lang="es-MX" sz="1600" dirty="0" err="1"/>
              <a:t>Subjects</a:t>
            </a:r>
            <a:r>
              <a:rPr lang="es-MX" sz="1600" dirty="0"/>
              <a:t>" (El ejercicio aeróbico regular aumenta la relajación vascular dependiente del endotelio en sujetos </a:t>
            </a:r>
            <a:r>
              <a:rPr lang="es-MX" sz="1600" dirty="0" err="1"/>
              <a:t>normotensos</a:t>
            </a:r>
            <a:r>
              <a:rPr lang="es-MX" sz="1600" dirty="0"/>
              <a:t> e hipertensos), </a:t>
            </a:r>
            <a:r>
              <a:rPr lang="es-MX" sz="1600" dirty="0" err="1"/>
              <a:t>Circulation</a:t>
            </a:r>
            <a:r>
              <a:rPr lang="es-MX" sz="1600" dirty="0"/>
              <a:t>. 1999</a:t>
            </a:r>
          </a:p>
          <a:p>
            <a:pPr lvl="0"/>
            <a:r>
              <a:rPr lang="es-MX" sz="1600" dirty="0"/>
              <a:t>"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effects</a:t>
            </a:r>
            <a:r>
              <a:rPr lang="es-MX" sz="1600" dirty="0"/>
              <a:t> of aerobic </a:t>
            </a:r>
            <a:r>
              <a:rPr lang="es-MX" sz="1600" dirty="0" err="1"/>
              <a:t>exercise</a:t>
            </a:r>
            <a:r>
              <a:rPr lang="es-MX" sz="1600" dirty="0"/>
              <a:t> and </a:t>
            </a:r>
            <a:r>
              <a:rPr lang="es-MX" sz="1600" dirty="0" err="1"/>
              <a:t>T'ai</a:t>
            </a:r>
            <a:r>
              <a:rPr lang="es-MX" sz="1600" dirty="0"/>
              <a:t> Chi </a:t>
            </a:r>
            <a:r>
              <a:rPr lang="es-MX" sz="1600" dirty="0" err="1"/>
              <a:t>on</a:t>
            </a:r>
            <a:r>
              <a:rPr lang="es-MX" sz="1600" dirty="0"/>
              <a:t> </a:t>
            </a:r>
            <a:r>
              <a:rPr lang="es-MX" sz="1600" dirty="0" err="1"/>
              <a:t>blood</a:t>
            </a:r>
            <a:r>
              <a:rPr lang="es-MX" sz="1600" dirty="0"/>
              <a:t> </a:t>
            </a:r>
            <a:r>
              <a:rPr lang="es-MX" sz="1600" dirty="0" err="1"/>
              <a:t>pressure</a:t>
            </a:r>
            <a:r>
              <a:rPr lang="es-MX" sz="1600" dirty="0"/>
              <a:t> in </a:t>
            </a:r>
            <a:r>
              <a:rPr lang="es-MX" sz="1600" dirty="0" err="1"/>
              <a:t>older</a:t>
            </a:r>
            <a:r>
              <a:rPr lang="es-MX" sz="1600" dirty="0"/>
              <a:t> </a:t>
            </a:r>
            <a:r>
              <a:rPr lang="es-MX" sz="1600" dirty="0" err="1"/>
              <a:t>people</a:t>
            </a:r>
            <a:r>
              <a:rPr lang="es-MX" sz="1600" dirty="0"/>
              <a:t>: </a:t>
            </a:r>
            <a:r>
              <a:rPr lang="es-MX" sz="1600" dirty="0" err="1"/>
              <a:t>results</a:t>
            </a:r>
            <a:r>
              <a:rPr lang="es-MX" sz="1600" dirty="0"/>
              <a:t> of a </a:t>
            </a:r>
            <a:r>
              <a:rPr lang="es-MX" sz="1600" dirty="0" err="1"/>
              <a:t>randomized</a:t>
            </a:r>
            <a:r>
              <a:rPr lang="es-MX" sz="1600" dirty="0"/>
              <a:t> trial" (Los efectos del ejercicio aeróbico y el </a:t>
            </a:r>
            <a:r>
              <a:rPr lang="es-MX" sz="1600" dirty="0" err="1"/>
              <a:t>T'ai</a:t>
            </a:r>
            <a:r>
              <a:rPr lang="es-MX" sz="1600" dirty="0"/>
              <a:t> Chi sobre la presión arterial en personas mayores: resultados de un ensayo aleatorio). </a:t>
            </a:r>
            <a:r>
              <a:rPr lang="es-MX" sz="1600" dirty="0" err="1"/>
              <a:t>Journal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American </a:t>
            </a:r>
            <a:r>
              <a:rPr lang="es-MX" sz="1600" dirty="0" err="1"/>
              <a:t>Geriatrics</a:t>
            </a:r>
            <a:r>
              <a:rPr lang="es-MX" sz="1600" dirty="0"/>
              <a:t> </a:t>
            </a:r>
            <a:r>
              <a:rPr lang="es-MX" sz="1600" dirty="0" err="1"/>
              <a:t>Society</a:t>
            </a:r>
            <a:r>
              <a:rPr lang="es-MX" sz="1600" dirty="0"/>
              <a:t>. 1999</a:t>
            </a:r>
          </a:p>
          <a:p>
            <a:pPr lvl="1"/>
            <a:endParaRPr lang="es-MX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4310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Gracias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s-MX"/>
              <a:t>Nombre</a:t>
            </a:r>
          </a:p>
          <a:p>
            <a:pPr lvl="0"/>
            <a:r>
              <a:rPr lang="es-MX"/>
              <a:t>YMCA DE LOS EE. UU.</a:t>
            </a:r>
          </a:p>
          <a:p>
            <a:pPr lvl="0"/>
            <a:r>
              <a:rPr lang="es-MX"/>
              <a:t>800 872 9622</a:t>
            </a:r>
          </a:p>
          <a:p>
            <a:pPr lvl="0"/>
            <a:r>
              <a:rPr lang="es-MX"/>
              <a:t>name.name@ymca.net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1" y="328613"/>
            <a:ext cx="9095607" cy="2075374"/>
          </a:xfrm>
        </p:spPr>
        <p:txBody>
          <a:bodyPr/>
          <a:lstStyle/>
          <a:p>
            <a:r>
              <a:rPr lang="es-MX" dirty="0"/>
              <a:t>dash</a:t>
            </a:r>
            <a:br>
              <a:rPr dirty="0"/>
            </a:br>
            <a:r>
              <a:rPr lang="es-MX" cap="none" dirty="0"/>
              <a:t>D</a:t>
            </a:r>
            <a:r>
              <a:rPr lang="es-MX" b="0" cap="none" dirty="0"/>
              <a:t>ietary </a:t>
            </a:r>
            <a:r>
              <a:rPr lang="es-MX" cap="none" dirty="0"/>
              <a:t>A</a:t>
            </a:r>
            <a:r>
              <a:rPr lang="es-MX" b="0" cap="none" dirty="0"/>
              <a:t>pproaches to </a:t>
            </a:r>
            <a:r>
              <a:rPr lang="es-MX" cap="none" dirty="0"/>
              <a:t>S</a:t>
            </a:r>
            <a:r>
              <a:rPr lang="es-MX" b="0" cap="none" dirty="0"/>
              <a:t>top </a:t>
            </a:r>
            <a:r>
              <a:rPr lang="es-MX" cap="none" dirty="0"/>
              <a:t>H</a:t>
            </a:r>
            <a:r>
              <a:rPr lang="es-MX" b="0" cap="none" dirty="0"/>
              <a:t>ypertension </a:t>
            </a:r>
            <a:br>
              <a:rPr lang="es-MX" b="0" cap="none" dirty="0"/>
            </a:br>
            <a:r>
              <a:rPr lang="es-MX" sz="2400" b="0" cap="none" dirty="0"/>
              <a:t>(Enfoques Alimenticios para Detener la Hipertensión)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1812900"/>
            <a:ext cx="8339137" cy="4371975"/>
          </a:xfrm>
        </p:spPr>
        <p:txBody>
          <a:bodyPr/>
          <a:lstStyle/>
          <a:p>
            <a:r>
              <a:rPr lang="es-MX" dirty="0"/>
              <a:t>Descripción general</a:t>
            </a:r>
          </a:p>
          <a:p>
            <a:pPr lvl="1"/>
            <a:r>
              <a:rPr lang="es-MX" dirty="0"/>
              <a:t>Datos sobre la nutrición y la presión arterial</a:t>
            </a:r>
          </a:p>
          <a:p>
            <a:pPr lvl="1"/>
            <a:r>
              <a:rPr lang="es-MX" dirty="0"/>
              <a:t>¿Qué es DASH?</a:t>
            </a:r>
          </a:p>
          <a:p>
            <a:pPr lvl="1"/>
            <a:r>
              <a:rPr lang="es-MX" dirty="0"/>
              <a:t>Un día con DASH </a:t>
            </a:r>
          </a:p>
          <a:p>
            <a:pPr lvl="1"/>
            <a:r>
              <a:rPr lang="es-MX" dirty="0"/>
              <a:t>Cómo elegir la opción más saludable</a:t>
            </a:r>
          </a:p>
          <a:p>
            <a:pPr lvl="1"/>
            <a:r>
              <a:rPr lang="es-MX" dirty="0"/>
              <a:t>Por qué DASH da resultado</a:t>
            </a:r>
          </a:p>
          <a:p>
            <a:pPr marL="1588" lvl="1" indent="0">
              <a:buNone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2</a:t>
            </a:fld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2608" y="374903"/>
            <a:ext cx="8732520" cy="394637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dirty="0"/>
              <a:t>La nutrición y </a:t>
            </a:r>
            <a:br>
              <a:rPr dirty="0"/>
            </a:br>
            <a:r>
              <a:rPr lang="es-MX" dirty="0"/>
              <a:t>la presión arterial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La nutrición y la presión arterial</a:t>
            </a:r>
            <a:br/>
            <a:endParaRPr lang="es-MX" b="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1301750"/>
            <a:ext cx="8339137" cy="4635499"/>
          </a:xfrm>
          <a:ln w="12700" cmpd="sng">
            <a:noFill/>
          </a:ln>
        </p:spPr>
        <p:txBody>
          <a:bodyPr/>
          <a:lstStyle/>
          <a:p>
            <a:pPr lvl="1"/>
            <a:r>
              <a:rPr lang="es-MX" dirty="0"/>
              <a:t>Los alimentos tienen un efecto significativo sobre la presión arterial:</a:t>
            </a:r>
          </a:p>
          <a:p>
            <a:pPr lvl="2"/>
            <a:r>
              <a:rPr lang="es-MX" dirty="0"/>
              <a:t>El sodio, las grasas saturadas, las grasas </a:t>
            </a:r>
            <a:r>
              <a:rPr lang="es-MX" i="1" dirty="0"/>
              <a:t>trans</a:t>
            </a:r>
            <a:r>
              <a:rPr lang="es-MX" dirty="0"/>
              <a:t> y los azúcares añadidos aumentan la presión arterial.</a:t>
            </a:r>
          </a:p>
          <a:p>
            <a:pPr lvl="2"/>
            <a:r>
              <a:rPr lang="es-MX" dirty="0"/>
              <a:t>Consumir distintos tipos de verduras y frutas, granos integrales, proteínas magras, frutos secos y semillas </a:t>
            </a:r>
            <a:r>
              <a:rPr lang="es-MX" dirty="0">
                <a:solidFill>
                  <a:schemeClr val="tx1"/>
                </a:solidFill>
              </a:rPr>
              <a:t>puede ayudar a controlar la presión arterial.</a:t>
            </a:r>
          </a:p>
          <a:p>
            <a:pPr lvl="2"/>
            <a:r>
              <a:rPr lang="es-MX" dirty="0">
                <a:solidFill>
                  <a:schemeClr val="tx1"/>
                </a:solidFill>
              </a:rPr>
              <a:t>El consumo de calorías debe ser equilibrado (lo que entra y </a:t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MX" dirty="0">
                <a:solidFill>
                  <a:schemeClr val="tx1"/>
                </a:solidFill>
              </a:rPr>
              <a:t>lo que sale).</a:t>
            </a:r>
          </a:p>
          <a:p>
            <a:pPr lvl="1"/>
            <a:r>
              <a:rPr lang="es-MX" dirty="0"/>
              <a:t>El peso tiene un impacto sobre la presión arterial:</a:t>
            </a:r>
          </a:p>
          <a:p>
            <a:pPr lvl="2"/>
            <a:r>
              <a:rPr lang="es-MX" dirty="0"/>
              <a:t>Subir de peso aumenta la presión arterial.</a:t>
            </a:r>
          </a:p>
          <a:p>
            <a:pPr lvl="2"/>
            <a:r>
              <a:rPr lang="es-MX" dirty="0"/>
              <a:t>Bajar de peso disminuye la presión arterial.</a:t>
            </a:r>
          </a:p>
          <a:p>
            <a:pPr marL="1588" lvl="1" indent="0" algn="ctr">
              <a:buNone/>
            </a:pPr>
            <a:endParaRPr lang="es-MX" dirty="0"/>
          </a:p>
          <a:p>
            <a:pPr marL="1588" lvl="1" indent="0" algn="ctr">
              <a:buNone/>
            </a:pPr>
            <a:endParaRPr lang="es-MX" b="1" dirty="0"/>
          </a:p>
          <a:p>
            <a:pPr marL="1588" lvl="1" indent="0" algn="ctr">
              <a:buNone/>
            </a:pPr>
            <a:r>
              <a:rPr lang="es-MX" b="1" dirty="0"/>
              <a:t>Nutrición</a:t>
            </a:r>
            <a:r>
              <a:rPr lang="en-US" b="1" dirty="0"/>
              <a:t>		</a:t>
            </a:r>
            <a:r>
              <a:rPr lang="es-MX" b="1" dirty="0"/>
              <a:t>Peso</a:t>
            </a:r>
            <a:r>
              <a:rPr lang="en-US" b="1" dirty="0"/>
              <a:t>		</a:t>
            </a:r>
            <a:r>
              <a:rPr lang="es-MX" b="1" dirty="0"/>
              <a:t>Presión arterial </a:t>
            </a:r>
          </a:p>
          <a:p>
            <a:pPr marL="465138" lvl="2" indent="0" algn="ctr">
              <a:buNone/>
            </a:pPr>
            <a:endParaRPr lang="es-MX" dirty="0"/>
          </a:p>
          <a:p>
            <a:pPr lvl="2"/>
            <a:endParaRPr lang="es-MX" dirty="0"/>
          </a:p>
          <a:p>
            <a:pPr lvl="2"/>
            <a:endParaRPr lang="es-MX" dirty="0"/>
          </a:p>
          <a:p>
            <a:pPr lvl="2"/>
            <a:endParaRPr lang="es-MX" dirty="0"/>
          </a:p>
          <a:p>
            <a:pPr lvl="1"/>
            <a:endParaRPr lang="es-MX" dirty="0"/>
          </a:p>
          <a:p>
            <a:pPr lvl="2"/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4</a:t>
            </a:fld>
            <a:endParaRPr lang="es-MX" dirty="0"/>
          </a:p>
        </p:txBody>
      </p:sp>
      <p:sp>
        <p:nvSpPr>
          <p:cNvPr id="44" name="U-Turn Arrow 43"/>
          <p:cNvSpPr/>
          <p:nvPr/>
        </p:nvSpPr>
        <p:spPr bwMode="auto">
          <a:xfrm>
            <a:off x="1381125" y="5334000"/>
            <a:ext cx="5540375" cy="444500"/>
          </a:xfrm>
          <a:prstGeom prst="utur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45" name="Right Arrow 44"/>
          <p:cNvSpPr/>
          <p:nvPr/>
        </p:nvSpPr>
        <p:spPr bwMode="auto">
          <a:xfrm>
            <a:off x="2016125" y="5826126"/>
            <a:ext cx="1444625" cy="2222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  <p:sp>
        <p:nvSpPr>
          <p:cNvPr id="46" name="Right Arrow 45"/>
          <p:cNvSpPr/>
          <p:nvPr/>
        </p:nvSpPr>
        <p:spPr bwMode="auto">
          <a:xfrm>
            <a:off x="4533900" y="5835651"/>
            <a:ext cx="1736725" cy="1968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64" charset="0"/>
              <a:ea typeface="ＭＳ Ｐゴシック" pitchFamily="64" charset="-128"/>
              <a:cs typeface="ＭＳ Ｐゴシック" pitchFamily="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80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La nutrición y la presión arterial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5</a:t>
            </a:fld>
            <a:endParaRPr lang="es-MX" dirty="0"/>
          </a:p>
        </p:txBody>
      </p:sp>
      <p:sp>
        <p:nvSpPr>
          <p:cNvPr id="6" name="TextBox 5"/>
          <p:cNvSpPr txBox="1"/>
          <p:nvPr/>
        </p:nvSpPr>
        <p:spPr>
          <a:xfrm>
            <a:off x="4587875" y="1317625"/>
            <a:ext cx="407987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MX" sz="1700" b="1" dirty="0"/>
              <a:t>Dieta de control</a:t>
            </a:r>
            <a:r>
              <a:rPr lang="es-MX" sz="1700" dirty="0"/>
              <a:t>: Dieta típica estadounidense </a:t>
            </a:r>
          </a:p>
          <a:p>
            <a:pPr marL="285750" indent="-285750">
              <a:buFont typeface="Arial"/>
              <a:buChar char="•"/>
            </a:pPr>
            <a:endParaRPr lang="es-MX" sz="1700" dirty="0"/>
          </a:p>
          <a:p>
            <a:pPr marL="285750" indent="-285750">
              <a:buFont typeface="Arial"/>
              <a:buChar char="•"/>
            </a:pPr>
            <a:r>
              <a:rPr lang="es-MX" sz="1700" b="1" dirty="0"/>
              <a:t>Dieta de frutas y verduras</a:t>
            </a:r>
            <a:r>
              <a:rPr lang="es-MX" sz="1700" dirty="0"/>
              <a:t>: Más frutas y verduras; menos bocadillos y dulces; percentil 75 del consumo estadounidense de potasio y magnesio; alto contenido de fibra</a:t>
            </a:r>
          </a:p>
          <a:p>
            <a:pPr marL="285750" indent="-285750">
              <a:buFont typeface="Arial"/>
              <a:buChar char="•"/>
            </a:pPr>
            <a:endParaRPr lang="es-MX" sz="1700" dirty="0"/>
          </a:p>
          <a:p>
            <a:pPr marL="285750" indent="-285750">
              <a:buFont typeface="Arial"/>
              <a:buChar char="•"/>
            </a:pPr>
            <a:r>
              <a:rPr lang="es-MX" sz="1700" b="1" dirty="0"/>
              <a:t>Dieta combinada</a:t>
            </a:r>
            <a:r>
              <a:rPr lang="es-MX" sz="1700" dirty="0"/>
              <a:t>: Rica en frutas, verduras y productos lácteos bajos en grasa; reducción de grasas saturadas, grasas totales y colesterol; percentil 75 del consumo estadounidense de potasio, magnesio y calcio; alto contenido de fibra y proteínas </a:t>
            </a:r>
          </a:p>
          <a:p>
            <a:endParaRPr lang="es-MX" sz="1700" dirty="0"/>
          </a:p>
        </p:txBody>
      </p:sp>
      <p:sp>
        <p:nvSpPr>
          <p:cNvPr id="7" name="TextBox 6"/>
          <p:cNvSpPr txBox="1"/>
          <p:nvPr/>
        </p:nvSpPr>
        <p:spPr>
          <a:xfrm>
            <a:off x="7032625" y="6429375"/>
            <a:ext cx="188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(Appel et al., 1997)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1" y="920750"/>
            <a:ext cx="4474464" cy="557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6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0556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dirty="0"/>
              <a:t>DASH:</a:t>
            </a:r>
            <a:br>
              <a:rPr dirty="0"/>
            </a:br>
            <a:br>
              <a:rPr sz="1000" dirty="0"/>
            </a:br>
            <a:r>
              <a:rPr lang="es-MX" dirty="0"/>
              <a:t>D</a:t>
            </a:r>
            <a:r>
              <a:rPr lang="es-MX" b="0" dirty="0"/>
              <a:t>ietary </a:t>
            </a:r>
            <a:r>
              <a:rPr lang="es-MX" dirty="0"/>
              <a:t>A</a:t>
            </a:r>
            <a:r>
              <a:rPr lang="es-MX" b="0" dirty="0"/>
              <a:t>pproaches to </a:t>
            </a:r>
            <a:r>
              <a:rPr lang="es-MX" dirty="0"/>
              <a:t>S</a:t>
            </a:r>
            <a:r>
              <a:rPr lang="es-MX" b="0" dirty="0"/>
              <a:t>top </a:t>
            </a:r>
            <a:r>
              <a:rPr lang="es-MX" dirty="0"/>
              <a:t>h</a:t>
            </a:r>
            <a:r>
              <a:rPr lang="es-MX" b="0" dirty="0"/>
              <a:t>ypertension</a:t>
            </a:r>
            <a:br>
              <a:rPr lang="es-MX" b="0" dirty="0"/>
            </a:br>
            <a:r>
              <a:rPr lang="es-MX" sz="4400" b="0" dirty="0"/>
              <a:t>(Enfoques Alimenticios para Detener la Hipertensión)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344488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/>
            <a:endParaRPr lang="es-MX" b="0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7</a:t>
            </a:fld>
            <a:endParaRPr lang="es-MX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black">
          <a:xfrm>
            <a:off x="472440" y="472440"/>
            <a:ext cx="8366760" cy="84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cap="all" baseline="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folHlink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9pPr>
          </a:lstStyle>
          <a:p>
            <a:r>
              <a:rPr lang="es-MX" kern="0" dirty="0"/>
              <a:t>¿Qué es DASH?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black">
          <a:xfrm>
            <a:off x="506413" y="1295400"/>
            <a:ext cx="8550501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3838" indent="-222250" algn="l" rtl="0" eaLnBrk="1" fontAlgn="base" hangingPunct="1">
              <a:spcBef>
                <a:spcPct val="100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2pPr>
            <a:lvl3pPr marL="693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3pPr>
            <a:lvl4pPr marL="1120775" indent="-228600" algn="l" rtl="0" eaLnBrk="1" fontAlgn="base" hangingPunct="1">
              <a:spcBef>
                <a:spcPct val="25000"/>
              </a:spcBef>
              <a:spcAft>
                <a:spcPct val="0"/>
              </a:spcAft>
              <a:buSzPct val="80000"/>
              <a:buChar char="•"/>
              <a:defRPr>
                <a:solidFill>
                  <a:schemeClr val="tx2"/>
                </a:solidFill>
                <a:latin typeface="+mn-lt"/>
                <a:ea typeface="+mn-ea"/>
              </a:defRPr>
            </a:lvl4pPr>
            <a:lvl5pPr marL="16081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+mn-ea"/>
              </a:defRPr>
            </a:lvl5pPr>
            <a:lvl6pPr marL="20653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6pPr>
            <a:lvl7pPr marL="25225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7pPr>
            <a:lvl8pPr marL="29797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8pPr>
            <a:lvl9pPr marL="3436938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har char="–"/>
              <a:defRPr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s-MX" sz="1800" kern="0" dirty="0"/>
              <a:t>DASH significa "Enfoques alimenticios para detener la hipertensión"</a:t>
            </a:r>
          </a:p>
          <a:p>
            <a:pPr lvl="2"/>
            <a:r>
              <a:rPr lang="es-MX" sz="1800" kern="0" dirty="0"/>
              <a:t>Estos enfoques se basan en investigaciones patrocinadas por el Instituto Nacional del Corazón, los Pulmones y la Sangre (NHLBI)</a:t>
            </a:r>
          </a:p>
          <a:p>
            <a:pPr lvl="1">
              <a:spcBef>
                <a:spcPts val="1800"/>
              </a:spcBef>
            </a:pPr>
            <a:r>
              <a:rPr lang="es-MX" sz="1800" kern="0" dirty="0"/>
              <a:t>Reduce el riesgo de desarrollar enfermedades cardiovasculares</a:t>
            </a:r>
          </a:p>
          <a:p>
            <a:pPr lvl="2"/>
            <a:r>
              <a:rPr lang="es-MX" sz="1800" kern="0" dirty="0"/>
              <a:t>Disminuye la hipertensión (presión arterial alta)</a:t>
            </a:r>
          </a:p>
          <a:p>
            <a:pPr lvl="2"/>
            <a:r>
              <a:rPr lang="es-MX" sz="1800" kern="0" dirty="0"/>
              <a:t>Mejora los niveles de lípidos en la sangre </a:t>
            </a:r>
          </a:p>
          <a:p>
            <a:pPr lvl="1">
              <a:spcBef>
                <a:spcPts val="1800"/>
              </a:spcBef>
            </a:pPr>
            <a:r>
              <a:rPr lang="es-MX" sz="1800" kern="0" dirty="0"/>
              <a:t>Pone énfasis en el consumo de:</a:t>
            </a:r>
          </a:p>
          <a:p>
            <a:pPr lvl="2"/>
            <a:r>
              <a:rPr lang="es-MX" sz="1800" b="1" kern="0" dirty="0"/>
              <a:t>verduras</a:t>
            </a:r>
          </a:p>
          <a:p>
            <a:pPr lvl="2"/>
            <a:r>
              <a:rPr lang="es-MX" sz="1800" b="1" kern="0" dirty="0"/>
              <a:t>frutas</a:t>
            </a:r>
          </a:p>
          <a:p>
            <a:pPr lvl="2"/>
            <a:r>
              <a:rPr lang="es-MX" sz="1800" dirty="0"/>
              <a:t>lácteos </a:t>
            </a:r>
            <a:r>
              <a:rPr lang="es-MX" sz="1800" b="1" kern="0" dirty="0"/>
              <a:t>sin grasa </a:t>
            </a:r>
            <a:r>
              <a:rPr lang="es-MX" sz="1800" kern="0" dirty="0"/>
              <a:t>o con </a:t>
            </a:r>
            <a:r>
              <a:rPr lang="es-MX" sz="1800" b="1" kern="0" dirty="0"/>
              <a:t>poca grasa</a:t>
            </a:r>
          </a:p>
          <a:p>
            <a:pPr lvl="1"/>
            <a:r>
              <a:rPr lang="es-MX" sz="1800" kern="0" dirty="0"/>
              <a:t>También incluye granos integrales, frijoles, frutos secos, semillas, aceites vegetales </a:t>
            </a:r>
          </a:p>
          <a:p>
            <a:pPr lvl="1"/>
            <a:r>
              <a:rPr lang="es-MX" sz="1800" kern="0" dirty="0"/>
              <a:t>Limita el consumo de sodio, dulces, bebidas azucaradas y carnes rojas</a:t>
            </a:r>
          </a:p>
          <a:p>
            <a:pPr marL="465138" lvl="2" indent="0">
              <a:buNone/>
            </a:pPr>
            <a:endParaRPr lang="es-MX" sz="1800" kern="0" dirty="0"/>
          </a:p>
          <a:p>
            <a:pPr lvl="2"/>
            <a:endParaRPr lang="es-MX" sz="1800" kern="0" dirty="0"/>
          </a:p>
          <a:p>
            <a:pPr lvl="2"/>
            <a:endParaRPr lang="es-MX" sz="1800" kern="0" dirty="0"/>
          </a:p>
        </p:txBody>
      </p:sp>
    </p:spTree>
    <p:extLst>
      <p:ext uri="{BB962C8B-B14F-4D97-AF65-F5344CB8AC3E}">
        <p14:creationId xmlns:p14="http://schemas.microsoft.com/office/powerpoint/2010/main" val="27312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¿Qué es DASH?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827371"/>
              </p:ext>
            </p:extLst>
          </p:nvPr>
        </p:nvGraphicFramePr>
        <p:xfrm>
          <a:off x="338136" y="1016658"/>
          <a:ext cx="8456614" cy="48703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8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8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461">
                <a:tc>
                  <a:txBody>
                    <a:bodyPr/>
                    <a:lstStyle/>
                    <a:p>
                      <a:r>
                        <a:rPr lang="en-US" b="1" dirty="0"/>
                        <a:t>Grupo de alimentos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Énfasis de DASH</a:t>
                      </a:r>
                      <a:endParaRPr lang="es-MX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61">
                <a:tc>
                  <a:txBody>
                    <a:bodyPr/>
                    <a:lstStyle/>
                    <a:p>
                      <a:r>
                        <a:t>Verduras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dirty="0">
                          <a:solidFill>
                            <a:srgbClr val="01A490"/>
                          </a:solidFill>
                          <a:latin typeface="Wingdings"/>
                          <a:sym typeface="Wingdings"/>
                        </a:rPr>
                        <a:t></a:t>
                      </a:r>
                      <a:endParaRPr lang="es-MX" dirty="0">
                        <a:solidFill>
                          <a:srgbClr val="01A4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461">
                <a:tc>
                  <a:txBody>
                    <a:bodyPr/>
                    <a:lstStyle/>
                    <a:p>
                      <a:r>
                        <a:t>Frutas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dirty="0">
                          <a:solidFill>
                            <a:srgbClr val="01A490"/>
                          </a:solidFill>
                          <a:latin typeface="Wingdings"/>
                          <a:sym typeface="Wingdings"/>
                        </a:rPr>
                        <a:t></a:t>
                      </a:r>
                      <a:endParaRPr lang="es-MX" dirty="0">
                        <a:solidFill>
                          <a:srgbClr val="01A4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61">
                <a:tc>
                  <a:txBody>
                    <a:bodyPr/>
                    <a:lstStyle/>
                    <a:p>
                      <a:r>
                        <a:t>Granos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t>Granos integrales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132">
                <a:tc>
                  <a:txBody>
                    <a:bodyPr/>
                    <a:lstStyle/>
                    <a:p>
                      <a:r>
                        <a:t>Proteína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0"/>
                        <a:buNone/>
                        <a:tabLst>
                          <a:tab pos="279400" algn="l"/>
                        </a:tabLst>
                      </a:pPr>
                      <a:r>
                        <a:rPr lang="en-US" dirty="0">
                          <a:solidFill>
                            <a:schemeClr val="accent5"/>
                          </a:solidFill>
                          <a:latin typeface="Wingdings"/>
                          <a:sym typeface="Wingdings"/>
                        </a:rPr>
                        <a:t></a:t>
                      </a:r>
                      <a:r>
                        <a:rPr dirty="0"/>
                        <a:t> Carnes </a:t>
                      </a:r>
                      <a:r>
                        <a:rPr dirty="0" err="1"/>
                        <a:t>magras</a:t>
                      </a:r>
                      <a:r>
                        <a:rPr dirty="0"/>
                        <a:t>, de </a:t>
                      </a:r>
                      <a:r>
                        <a:rPr dirty="0" err="1"/>
                        <a:t>ave</a:t>
                      </a:r>
                      <a:r>
                        <a:rPr dirty="0"/>
                        <a:t> y</a:t>
                      </a:r>
                      <a:br>
                        <a:rPr lang="en-US" dirty="0"/>
                      </a:br>
                      <a:r>
                        <a:rPr lang="en-US" dirty="0"/>
                        <a:t>    </a:t>
                      </a:r>
                      <a:r>
                        <a:rPr dirty="0" err="1"/>
                        <a:t>pescado</a:t>
                      </a:r>
                      <a:endParaRPr dirty="0"/>
                    </a:p>
                    <a:p>
                      <a:pPr marL="0" indent="0" algn="l">
                        <a:buFont typeface="Wingdings" charset="0"/>
                        <a:buNone/>
                      </a:pPr>
                      <a:r>
                        <a:rPr lang="en-US" baseline="0" dirty="0">
                          <a:solidFill>
                            <a:schemeClr val="accent2"/>
                          </a:solidFill>
                          <a:latin typeface="Wingdings"/>
                          <a:sym typeface="Wingdings"/>
                        </a:rPr>
                        <a:t></a:t>
                      </a:r>
                      <a:r>
                        <a:rPr lang="es-MX" sz="1800" kern="1200" baseline="0" dirty="0">
                          <a:solidFill>
                            <a:schemeClr val="tx1"/>
                          </a:solidFill>
                          <a:latin typeface="+mn-lt"/>
                          <a:sym typeface="Wingdings"/>
                        </a:rPr>
                        <a:t> Carnes rojas</a:t>
                      </a:r>
                    </a:p>
                    <a:p>
                      <a:pPr marL="0" indent="0" algn="l">
                        <a:buFont typeface="Wingdings" charset="0"/>
                        <a:buNone/>
                      </a:pPr>
                      <a:r>
                        <a:rPr lang="en-US" sz="1800" kern="1200" baseline="0" dirty="0">
                          <a:solidFill>
                            <a:srgbClr val="01A490"/>
                          </a:solidFill>
                          <a:latin typeface="Wingdings"/>
                          <a:sym typeface="Wingdings"/>
                        </a:rPr>
                        <a:t></a:t>
                      </a:r>
                      <a:r>
                        <a:rPr dirty="0"/>
                        <a:t> </a:t>
                      </a:r>
                      <a:r>
                        <a:rPr lang="es-MX" sz="1800" kern="1200" baseline="0" dirty="0">
                          <a:solidFill>
                            <a:schemeClr val="tx1"/>
                          </a:solidFill>
                          <a:latin typeface="+mn-lt"/>
                          <a:sym typeface="Wingdings"/>
                        </a:rPr>
                        <a:t>Frutos secos, semillas y frijoles </a:t>
                      </a:r>
                      <a:r>
                        <a:rPr dirty="0"/>
                        <a:t> </a:t>
                      </a:r>
                      <a:endParaRPr lang="es-MX" sz="1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461">
                <a:tc>
                  <a:txBody>
                    <a:bodyPr/>
                    <a:lstStyle/>
                    <a:p>
                      <a:r>
                        <a:rPr dirty="0"/>
                        <a:t>Productos lácteos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t>Bajos en grasa, sin grasa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461">
                <a:tc>
                  <a:txBody>
                    <a:bodyPr/>
                    <a:lstStyle/>
                    <a:p>
                      <a:r>
                        <a:rPr dirty="0" err="1"/>
                        <a:t>Aceites</a:t>
                      </a:r>
                      <a:endParaRPr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dirty="0"/>
                        <a:t>Aceites vegetales (grasas insaturadas)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4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t>Dulces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US" dirty="0">
                          <a:solidFill>
                            <a:srgbClr val="ED1C24"/>
                          </a:solidFill>
                          <a:latin typeface="Wingdings"/>
                          <a:sym typeface="Wingdings"/>
                        </a:rPr>
                        <a:t></a:t>
                      </a:r>
                      <a:r>
                        <a:rPr dirty="0"/>
                        <a:t> </a:t>
                      </a:r>
                      <a:r>
                        <a:rPr lang="es-MX" dirty="0">
                          <a:solidFill>
                            <a:schemeClr val="tx1"/>
                          </a:solidFill>
                          <a:latin typeface="+mn-lt"/>
                          <a:sym typeface="Wingdings"/>
                        </a:rPr>
                        <a:t>Azúcar añadida</a:t>
                      </a:r>
                      <a:endParaRPr lang="es-MX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68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t>Vitaminas y minerales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0"/>
                        <a:buNone/>
                        <a:tabLst>
                          <a:tab pos="279400" algn="l"/>
                        </a:tabLst>
                      </a:pPr>
                      <a:r>
                        <a:rPr lang="en-US" dirty="0">
                          <a:solidFill>
                            <a:schemeClr val="accent5"/>
                          </a:solidFill>
                          <a:latin typeface="Wingdings"/>
                          <a:sym typeface="Wingdings"/>
                        </a:rPr>
                        <a:t></a:t>
                      </a:r>
                      <a:r>
                        <a:rPr lang="en-US" dirty="0"/>
                        <a:t> </a:t>
                      </a:r>
                      <a:r>
                        <a:rPr dirty="0" err="1"/>
                        <a:t>Potasio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magnesio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calcio</a:t>
                      </a:r>
                      <a:endParaRPr dirty="0"/>
                    </a:p>
                    <a:p>
                      <a:pPr marL="0" indent="0" algn="l">
                        <a:buFont typeface="Wingdings" charset="0"/>
                        <a:buNone/>
                      </a:pPr>
                      <a:r>
                        <a:rPr lang="en-US" dirty="0">
                          <a:solidFill>
                            <a:srgbClr val="ED1C24"/>
                          </a:solidFill>
                          <a:latin typeface="Wingdings"/>
                          <a:sym typeface="Wingdings"/>
                        </a:rPr>
                        <a:t></a:t>
                      </a:r>
                      <a:r>
                        <a:rPr lang="en-US" dirty="0"/>
                        <a:t>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</a:rPr>
                        <a:t>Sodio</a:t>
                      </a:r>
                      <a:endParaRPr lang="es-MX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715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9</a:t>
            </a:fld>
            <a:endParaRPr lang="es-MX" dirty="0"/>
          </a:p>
        </p:txBody>
      </p:sp>
      <p:sp>
        <p:nvSpPr>
          <p:cNvPr id="11" name="TextBox 10"/>
          <p:cNvSpPr txBox="1"/>
          <p:nvPr/>
        </p:nvSpPr>
        <p:spPr>
          <a:xfrm>
            <a:off x="7715250" y="6581001"/>
            <a:ext cx="1428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(NHLBI, 2015)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895983"/>
              </p:ext>
            </p:extLst>
          </p:nvPr>
        </p:nvGraphicFramePr>
        <p:xfrm>
          <a:off x="365124" y="181792"/>
          <a:ext cx="8588376" cy="641059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127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558">
                <a:tc>
                  <a:txBody>
                    <a:bodyPr/>
                    <a:lstStyle/>
                    <a:p>
                      <a:r>
                        <a:rPr lang="en-US" sz="1400" dirty="0"/>
                        <a:t>Grupo de alimentos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Porciones diarias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Tamaño de la porción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1150" dirty="0"/>
                        <a:t>Granos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6-8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1 rebanada de pan</a:t>
                      </a:r>
                    </a:p>
                    <a:p>
                      <a:r>
                        <a:rPr lang="en-US" sz="1150" dirty="0"/>
                        <a:t>1 taza de cereal listo para comer</a:t>
                      </a:r>
                    </a:p>
                    <a:p>
                      <a:r>
                        <a:rPr lang="en-US" sz="1150" baseline="0" dirty="0"/>
                        <a:t>½ taza de arroz cocido, pasta o cereal</a:t>
                      </a:r>
                      <a:endParaRPr lang="es-MX" sz="1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116">
                <a:tc>
                  <a:txBody>
                    <a:bodyPr/>
                    <a:lstStyle/>
                    <a:p>
                      <a:r>
                        <a:rPr lang="en-US" sz="1150" dirty="0"/>
                        <a:t>Carnes rojas, de ave y pescado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6 o menos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3 onzas de carne magra cocida, carne de ave sin piel, pescado</a:t>
                      </a:r>
                      <a:endParaRPr lang="es-MX" sz="1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616">
                <a:tc>
                  <a:txBody>
                    <a:bodyPr/>
                    <a:lstStyle/>
                    <a:p>
                      <a:r>
                        <a:rPr lang="en-US" sz="1150" dirty="0"/>
                        <a:t>Verduras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4-5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1 taza de verduras de hoja crudas</a:t>
                      </a:r>
                    </a:p>
                    <a:p>
                      <a:r>
                        <a:rPr lang="en-US" sz="1150" dirty="0"/>
                        <a:t>½ taza de verduras cocidas</a:t>
                      </a:r>
                    </a:p>
                    <a:p>
                      <a:r>
                        <a:rPr lang="en-US" sz="1150" dirty="0"/>
                        <a:t>6 onzas de jugo de verduras</a:t>
                      </a:r>
                      <a:endParaRPr lang="es-MX" sz="1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986">
                <a:tc>
                  <a:txBody>
                    <a:bodyPr/>
                    <a:lstStyle/>
                    <a:p>
                      <a:r>
                        <a:rPr lang="en-US" sz="1150" dirty="0"/>
                        <a:t>Frutas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4-5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1 fruta mediana</a:t>
                      </a:r>
                    </a:p>
                    <a:p>
                      <a:r>
                        <a:rPr lang="en-US" sz="1150" dirty="0"/>
                        <a:t>¼ taza de fruta seca</a:t>
                      </a:r>
                    </a:p>
                    <a:p>
                      <a:r>
                        <a:rPr lang="en-US" sz="1150" dirty="0"/>
                        <a:t>½ taza de fruta fresca, congelada o enlatada</a:t>
                      </a:r>
                    </a:p>
                    <a:p>
                      <a:r>
                        <a:rPr lang="en-US" sz="1150" dirty="0"/>
                        <a:t>6 onzas de jugo de frutas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299">
                <a:tc>
                  <a:txBody>
                    <a:bodyPr/>
                    <a:lstStyle/>
                    <a:p>
                      <a:r>
                        <a:rPr lang="en-US" sz="1150" dirty="0"/>
                        <a:t>Productos lácteos bajos en grasa o sin grasa</a:t>
                      </a:r>
                      <a:endParaRPr lang="es-MX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8 onzas de leche</a:t>
                      </a:r>
                    </a:p>
                    <a:p>
                      <a:r>
                        <a:rPr lang="en-US" sz="1150" dirty="0"/>
                        <a:t>1 taza de yogur</a:t>
                      </a:r>
                    </a:p>
                    <a:p>
                      <a:r>
                        <a:rPr lang="en-US" sz="1150" dirty="0"/>
                        <a:t>1 ½ onzas de queso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5223">
                <a:tc>
                  <a:txBody>
                    <a:bodyPr/>
                    <a:lstStyle/>
                    <a:p>
                      <a:r>
                        <a:rPr lang="en-US" sz="1150" dirty="0"/>
                        <a:t>Grasas y aceites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1 cucharadita de margarina</a:t>
                      </a:r>
                    </a:p>
                    <a:p>
                      <a:r>
                        <a:rPr lang="en-US" sz="1150" baseline="0" dirty="0"/>
                        <a:t>1 cucharada de mayonesa baja en grasa</a:t>
                      </a:r>
                    </a:p>
                    <a:p>
                      <a:r>
                        <a:rPr lang="en-US" sz="1150" baseline="0" dirty="0"/>
                        <a:t>2 cucharadas de aderezo ligero para ensaladas</a:t>
                      </a:r>
                    </a:p>
                    <a:p>
                      <a:r>
                        <a:rPr lang="en-US" sz="1150" baseline="0" dirty="0"/>
                        <a:t>1 cucharadita de aceite vegetal</a:t>
                      </a:r>
                      <a:endParaRPr lang="es-MX" sz="1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633">
                <a:tc>
                  <a:txBody>
                    <a:bodyPr/>
                    <a:lstStyle/>
                    <a:p>
                      <a:r>
                        <a:rPr lang="en-US" sz="1150" dirty="0"/>
                        <a:t>Sodio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2,300 mg*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aseline="0" dirty="0"/>
                        <a:t>*1,500 mg reducen la presión arterial aún más</a:t>
                      </a:r>
                      <a:endParaRPr lang="es-MX" sz="1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55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>
                          <a:solidFill>
                            <a:schemeClr val="bg1"/>
                          </a:solidFill>
                        </a:rPr>
                        <a:t>Porciones semanales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9438">
                <a:tc>
                  <a:txBody>
                    <a:bodyPr/>
                    <a:lstStyle/>
                    <a:p>
                      <a:r>
                        <a:rPr lang="en-US" sz="1150" dirty="0"/>
                        <a:t>Frutos secos, semillas, frijoles secos, habas, chícharos</a:t>
                      </a:r>
                      <a:endParaRPr lang="es-MX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4-5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½ o 1 ½ onzas de frutos secos</a:t>
                      </a:r>
                    </a:p>
                    <a:p>
                      <a:r>
                        <a:rPr lang="en-US" sz="1150" dirty="0"/>
                        <a:t>1 cucharada o ½ onza de semillas</a:t>
                      </a:r>
                    </a:p>
                    <a:p>
                      <a:r>
                        <a:rPr lang="en-US" sz="1150" dirty="0"/>
                        <a:t>½ taza de frijoles secos cocidos</a:t>
                      </a:r>
                      <a:endParaRPr lang="es-MX" sz="1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83772">
                <a:tc>
                  <a:txBody>
                    <a:bodyPr/>
                    <a:lstStyle/>
                    <a:p>
                      <a:r>
                        <a:rPr lang="en-US" sz="1150" dirty="0"/>
                        <a:t>Dulces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5 o menos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50" dirty="0"/>
                        <a:t>1 cucharada de azúcar</a:t>
                      </a:r>
                    </a:p>
                    <a:p>
                      <a:r>
                        <a:rPr lang="en-US" sz="1150" dirty="0"/>
                        <a:t>1 cucharada de jalea o mermelada</a:t>
                      </a:r>
                    </a:p>
                    <a:p>
                      <a:r>
                        <a:rPr lang="en-US" sz="1150" baseline="0" dirty="0"/>
                        <a:t>½ onza de caramelos de goma</a:t>
                      </a:r>
                    </a:p>
                    <a:p>
                      <a:r>
                        <a:rPr lang="en-US" sz="1150" baseline="0" dirty="0"/>
                        <a:t>8 onzas de limonada</a:t>
                      </a:r>
                      <a:endParaRPr lang="es-MX" sz="1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8387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Y-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YMCA-Red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YMCA-Purple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Y-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YMCA-Blue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YMCA-Green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27879EF396F043AEC662BF8E72678A" ma:contentTypeVersion="0" ma:contentTypeDescription="Create a new document." ma:contentTypeScope="" ma:versionID="bfd1c0dcc9933a80b9627695c79ddac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249BBA-2A4A-4F8F-B529-A073C293CDB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3DE2F7-789D-4C3B-BEAE-DF0E9ECFF7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1E03004-1D66-4AEC-82E6-AE34910DF0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21221</TotalTime>
  <Words>1742</Words>
  <Application>Microsoft Office PowerPoint</Application>
  <PresentationFormat>On-screen Show (4:3)</PresentationFormat>
  <Paragraphs>262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Verdana</vt:lpstr>
      <vt:lpstr>Wingdings</vt:lpstr>
      <vt:lpstr>blank</vt:lpstr>
      <vt:lpstr>YMCA-Red</vt:lpstr>
      <vt:lpstr>YMCA-Purple</vt:lpstr>
      <vt:lpstr>YMCA-Blue</vt:lpstr>
      <vt:lpstr>YMCA-Green</vt:lpstr>
      <vt:lpstr>Programa de Autocontrol de la Presión Arterial</vt:lpstr>
      <vt:lpstr>dash Dietary Approaches to Stop Hypertension  (Enfoques Alimenticios para Detener la Hipertensión)</vt:lpstr>
      <vt:lpstr>La nutrición y  la presión arterial</vt:lpstr>
      <vt:lpstr>La nutrición y la presión arterial </vt:lpstr>
      <vt:lpstr>La nutrición y la presión arterial</vt:lpstr>
      <vt:lpstr>DASH:  Dietary Approaches to Stop hypertension (Enfoques Alimenticios para Detener la Hipertensión)</vt:lpstr>
      <vt:lpstr> </vt:lpstr>
      <vt:lpstr>¿Qué es DASH?</vt:lpstr>
      <vt:lpstr>PowerPoint Presentation</vt:lpstr>
      <vt:lpstr>¿Quién podría beneficiarse con los enfoques DASH?</vt:lpstr>
      <vt:lpstr>PowerPoint Presentation</vt:lpstr>
      <vt:lpstr> </vt:lpstr>
      <vt:lpstr> </vt:lpstr>
      <vt:lpstr>discusión</vt:lpstr>
      <vt:lpstr>Discusión</vt:lpstr>
      <vt:lpstr>La actividad física y el control de la presión arterial</vt:lpstr>
      <vt:lpstr>La actividad física y el control de la presión arterial</vt:lpstr>
      <vt:lpstr>La actividad física y el control de la presión arterial</vt:lpstr>
      <vt:lpstr>Gracias</vt:lpstr>
    </vt:vector>
  </TitlesOfParts>
  <Company>YMCA of the 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Pressure management program</dc:title>
  <dc:creator>Austin, Ashlee</dc:creator>
  <cp:lastModifiedBy>Burns, Tracey</cp:lastModifiedBy>
  <cp:revision>217</cp:revision>
  <cp:lastPrinted>2016-07-12T18:04:25Z</cp:lastPrinted>
  <dcterms:created xsi:type="dcterms:W3CDTF">2014-09-03T15:49:07Z</dcterms:created>
  <dcterms:modified xsi:type="dcterms:W3CDTF">2022-02-28T18:33:39Z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0x0101001F27879EF396F043AEC662BF8E72678A</vt:lpwstr>
  </property>
</Properties>
</file>