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91" r:id="rId4"/>
    <p:sldMasterId id="2147484004" r:id="rId5"/>
    <p:sldMasterId id="2147484017" r:id="rId6"/>
    <p:sldMasterId id="2147484030" r:id="rId7"/>
    <p:sldMasterId id="2147484043" r:id="rId8"/>
  </p:sldMasterIdLst>
  <p:notesMasterIdLst>
    <p:notesMasterId r:id="rId32"/>
  </p:notesMasterIdLst>
  <p:sldIdLst>
    <p:sldId id="346" r:id="rId9"/>
    <p:sldId id="354" r:id="rId10"/>
    <p:sldId id="351" r:id="rId11"/>
    <p:sldId id="355" r:id="rId12"/>
    <p:sldId id="356" r:id="rId13"/>
    <p:sldId id="336" r:id="rId14"/>
    <p:sldId id="360" r:id="rId15"/>
    <p:sldId id="357" r:id="rId16"/>
    <p:sldId id="337" r:id="rId17"/>
    <p:sldId id="338" r:id="rId18"/>
    <p:sldId id="339" r:id="rId19"/>
    <p:sldId id="342" r:id="rId20"/>
    <p:sldId id="341" r:id="rId21"/>
    <p:sldId id="340" r:id="rId22"/>
    <p:sldId id="348" r:id="rId23"/>
    <p:sldId id="343" r:id="rId24"/>
    <p:sldId id="359" r:id="rId25"/>
    <p:sldId id="352" r:id="rId26"/>
    <p:sldId id="353" r:id="rId27"/>
    <p:sldId id="361" r:id="rId28"/>
    <p:sldId id="362" r:id="rId29"/>
    <p:sldId id="363" r:id="rId30"/>
    <p:sldId id="347" r:id="rId31"/>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extLst>
    <p:ext uri="{EFAFB233-063F-42B5-8137-9DF3F51BA10A}">
      <p15:sldGuideLst xmlns:p15="http://schemas.microsoft.com/office/powerpoint/2012/main">
        <p15:guide id="1" orient="horz" pos="2160">
          <p15:clr>
            <a:srgbClr val="A4A3A4"/>
          </p15:clr>
        </p15:guide>
        <p15:guide id="2" orient="horz" pos="956">
          <p15:clr>
            <a:srgbClr val="A4A3A4"/>
          </p15:clr>
        </p15:guide>
        <p15:guide id="3" orient="horz" pos="4098">
          <p15:clr>
            <a:srgbClr val="A4A3A4"/>
          </p15:clr>
        </p15:guide>
        <p15:guide id="4" pos="2880">
          <p15:clr>
            <a:srgbClr val="A4A3A4"/>
          </p15:clr>
        </p15:guide>
        <p15:guide id="5" pos="4135">
          <p15:clr>
            <a:srgbClr val="A4A3A4"/>
          </p15:clr>
        </p15:guide>
        <p15:guide id="6" pos="3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B31"/>
    <a:srgbClr val="F15922"/>
    <a:srgbClr val="5C2E91"/>
    <a:srgbClr val="C6168D"/>
    <a:srgbClr val="0060AF"/>
    <a:srgbClr val="DD5828"/>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36277-AD75-42FD-A849-CD33FD3F57A5}" v="2" dt="2022-03-29T16:18:32.75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75839" autoAdjust="0"/>
  </p:normalViewPr>
  <p:slideViewPr>
    <p:cSldViewPr snapToGrid="0">
      <p:cViewPr varScale="1">
        <p:scale>
          <a:sx n="89" d="100"/>
          <a:sy n="89" d="100"/>
        </p:scale>
        <p:origin x="1688" y="48"/>
      </p:cViewPr>
      <p:guideLst>
        <p:guide orient="horz" pos="2160"/>
        <p:guide orient="horz" pos="956"/>
        <p:guide orient="horz" pos="4098"/>
        <p:guide pos="2880"/>
        <p:guide pos="4135"/>
        <p:guide pos="300"/>
      </p:guideLst>
    </p:cSldViewPr>
  </p:slideViewPr>
  <p:outlineViewPr>
    <p:cViewPr>
      <p:scale>
        <a:sx n="33" d="100"/>
        <a:sy n="33" d="100"/>
      </p:scale>
      <p:origin x="0" y="22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099" name="Rectangle 3"/>
          <p:cNvSpPr>
            <a:spLocks noGrp="1" noChangeArrowheads="1"/>
          </p:cNvSpPr>
          <p:nvPr>
            <p:ph type="dt" idx="1"/>
          </p:nvPr>
        </p:nvSpPr>
        <p:spPr bwMode="auto">
          <a:xfrm>
            <a:off x="5267960" y="0"/>
            <a:ext cx="4028440" cy="3505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12390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1239520" y="3329940"/>
            <a:ext cx="6817360" cy="31546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103" name="Rectangle 7"/>
          <p:cNvSpPr>
            <a:spLocks noGrp="1" noChangeArrowheads="1"/>
          </p:cNvSpPr>
          <p:nvPr>
            <p:ph type="sldNum" sz="quarter" idx="5"/>
          </p:nvPr>
        </p:nvSpPr>
        <p:spPr bwMode="auto">
          <a:xfrm>
            <a:off x="5267960" y="6659880"/>
            <a:ext cx="4028440" cy="3505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n-US" dirty="0"/>
          </a:p>
        </p:txBody>
      </p:sp>
    </p:spTree>
    <p:extLst>
      <p:ext uri="{BB962C8B-B14F-4D97-AF65-F5344CB8AC3E}">
        <p14:creationId xmlns:p14="http://schemas.microsoft.com/office/powerpoint/2010/main" val="3006583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hlbi.nih.gov/health/educational/healthdisp/pdf/tipsheets/use-herbs-and-spices-instead-of-salt.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Welcome participants to the Blood Pressure Self-Monitoring Program Nutrition Education Seminar</a:t>
            </a:r>
          </a:p>
          <a:p>
            <a:pPr lvl="0"/>
            <a:r>
              <a:rPr lang="en-US" dirty="0"/>
              <a:t>- Introduce yourself </a:t>
            </a:r>
          </a:p>
          <a:p>
            <a:pPr lvl="0"/>
            <a:r>
              <a:rPr lang="en-US" dirty="0"/>
              <a:t>- These nutrition seminars address various ways of eating that we should be mindful of to stay healthy and effectively manage blood pressure</a:t>
            </a:r>
          </a:p>
          <a:p>
            <a:pPr lvl="0"/>
            <a:r>
              <a:rPr lang="en-US" dirty="0"/>
              <a:t>- Share that today’s seminar will be on shopping, preparing and cooking food for better blood pressure management</a:t>
            </a:r>
          </a:p>
          <a:p>
            <a:pPr lvl="0"/>
            <a:r>
              <a:rPr lang="en-US" dirty="0"/>
              <a:t>- Encourage participants to use this opportunity to share ideas and experiences</a:t>
            </a:r>
          </a:p>
          <a:p>
            <a:r>
              <a:rPr lang="en-US" dirty="0"/>
              <a:t> </a:t>
            </a:r>
          </a:p>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a:t>
            </a:fld>
            <a:endParaRPr lang="en-US" dirty="0"/>
          </a:p>
        </p:txBody>
      </p:sp>
    </p:spTree>
    <p:extLst>
      <p:ext uri="{BB962C8B-B14F-4D97-AF65-F5344CB8AC3E}">
        <p14:creationId xmlns:p14="http://schemas.microsoft.com/office/powerpoint/2010/main" val="3135521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endParaRPr lang="en-US" dirty="0"/>
          </a:p>
          <a:p>
            <a:pPr lvl="0"/>
            <a:r>
              <a:rPr lang="en-US" dirty="0"/>
              <a:t>- Which cereal is a heart healthier choice?  Listen for: Mixed Berry </a:t>
            </a:r>
          </a:p>
          <a:p>
            <a:pPr lvl="0"/>
            <a:r>
              <a:rPr lang="en-US" dirty="0"/>
              <a:t>- Why is it the healthier choice?  Listen for:  less calories, sodium and sugar and more protein, potassium, vitamins and minerals</a:t>
            </a:r>
          </a:p>
          <a:p>
            <a:endParaRPr lang="en-US" b="1" dirty="0"/>
          </a:p>
          <a:p>
            <a:r>
              <a:rPr lang="en-US" b="1" dirty="0"/>
              <a:t>Talking Points</a:t>
            </a:r>
            <a:endParaRPr lang="en-US" dirty="0"/>
          </a:p>
          <a:p>
            <a:pPr lvl="0"/>
            <a:r>
              <a:rPr lang="en-US" dirty="0"/>
              <a:t>- Protein keeps you full longer and potassium is important for reducing blood pressure</a:t>
            </a:r>
          </a:p>
          <a:p>
            <a:r>
              <a:rPr lang="en-US" dirty="0"/>
              <a:t> </a:t>
            </a:r>
          </a:p>
        </p:txBody>
      </p:sp>
      <p:sp>
        <p:nvSpPr>
          <p:cNvPr id="4" name="Slide Number Placeholder 3"/>
          <p:cNvSpPr>
            <a:spLocks noGrp="1"/>
          </p:cNvSpPr>
          <p:nvPr>
            <p:ph type="sldNum" sz="quarter" idx="10"/>
          </p:nvPr>
        </p:nvSpPr>
        <p:spPr/>
        <p:txBody>
          <a:bodyPr/>
          <a:lstStyle/>
          <a:p>
            <a:fld id="{C8A7B7B5-0FEF-449B-9C86-E0194C0F414A}" type="slidenum">
              <a:rPr lang="en-US" smtClean="0"/>
              <a:t>10</a:t>
            </a:fld>
            <a:endParaRPr lang="en-US" dirty="0"/>
          </a:p>
        </p:txBody>
      </p:sp>
    </p:spTree>
    <p:extLst>
      <p:ext uri="{BB962C8B-B14F-4D97-AF65-F5344CB8AC3E}">
        <p14:creationId xmlns:p14="http://schemas.microsoft.com/office/powerpoint/2010/main" val="380916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Once you’ve shopped for your food, it’s time to think about how you prepare it</a:t>
            </a:r>
          </a:p>
          <a:p>
            <a:pPr lvl="0"/>
            <a:r>
              <a:rPr lang="en-US" dirty="0"/>
              <a:t>- There are many ways you can prepare healthy food that’s low in sodium, without losing any flavor</a:t>
            </a:r>
          </a:p>
          <a:p>
            <a:pPr lvl="0"/>
            <a:r>
              <a:rPr lang="en-US" dirty="0"/>
              <a:t>- Review slide</a:t>
            </a:r>
          </a:p>
          <a:p>
            <a:pPr defTabSz="931774" eaLnBrk="1" fontAlgn="auto" hangingPunct="1">
              <a:spcBef>
                <a:spcPts val="0"/>
              </a:spcBef>
              <a:spcAft>
                <a:spcPts val="0"/>
              </a:spcAft>
              <a:defRPr/>
            </a:pPr>
            <a:endParaRPr lang="en-US" dirty="0"/>
          </a:p>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11</a:t>
            </a:fld>
            <a:endParaRPr lang="en-US" dirty="0"/>
          </a:p>
        </p:txBody>
      </p:sp>
    </p:spTree>
    <p:extLst>
      <p:ext uri="{BB962C8B-B14F-4D97-AF65-F5344CB8AC3E}">
        <p14:creationId xmlns:p14="http://schemas.microsoft.com/office/powerpoint/2010/main" val="1058870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Many herbs and spices are very versatile, so you can use them in many different dishes</a:t>
            </a:r>
          </a:p>
          <a:p>
            <a:pPr lvl="0"/>
            <a:r>
              <a:rPr lang="en-US" dirty="0"/>
              <a:t>- Review slide</a:t>
            </a:r>
          </a:p>
          <a:p>
            <a:endParaRPr lang="en-US" b="1" dirty="0"/>
          </a:p>
          <a:p>
            <a:r>
              <a:rPr lang="en-US" b="1" dirty="0"/>
              <a:t>Ask</a:t>
            </a:r>
            <a:endParaRPr lang="en-US" dirty="0"/>
          </a:p>
          <a:p>
            <a:pPr lvl="0"/>
            <a:r>
              <a:rPr lang="en-US" dirty="0"/>
              <a:t>- Has anyone used any of these, or other herbs or spices in a dish recently?  If so, what was the dish?</a:t>
            </a:r>
          </a:p>
          <a:p>
            <a:endParaRPr lang="en-US" b="1" dirty="0"/>
          </a:p>
          <a:p>
            <a:r>
              <a:rPr lang="en-US" b="1" dirty="0"/>
              <a:t>Facilitator Note:  </a:t>
            </a:r>
            <a:r>
              <a:rPr lang="en-US" dirty="0"/>
              <a:t>Here is a link to a helpful handout to use:  </a:t>
            </a:r>
          </a:p>
          <a:p>
            <a:r>
              <a:rPr lang="en-US" u="sng" dirty="0">
                <a:hlinkClick r:id="rId3"/>
              </a:rPr>
              <a:t>https://www.nhlbi.nih.gov/health/educational/healthdisp/pdf/tipsheets/use-herbs-and-spices-instead-of-salt.pdf</a:t>
            </a:r>
            <a:r>
              <a:rPr lang="en-US" dirty="0"/>
              <a:t>  </a:t>
            </a:r>
          </a:p>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12</a:t>
            </a:fld>
            <a:endParaRPr lang="en-US" dirty="0"/>
          </a:p>
        </p:txBody>
      </p:sp>
    </p:spTree>
    <p:extLst>
      <p:ext uri="{BB962C8B-B14F-4D97-AF65-F5344CB8AC3E}">
        <p14:creationId xmlns:p14="http://schemas.microsoft.com/office/powerpoint/2010/main" val="256155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Review slide</a:t>
            </a:r>
          </a:p>
          <a:p>
            <a:pPr lvl="0"/>
            <a:r>
              <a:rPr lang="en-US" dirty="0"/>
              <a:t>- If you do not want to add any sodium at all, use a little bit of healthy oil to sauté, instead of the broth</a:t>
            </a:r>
          </a:p>
          <a:p>
            <a:pPr lvl="0"/>
            <a:r>
              <a:rPr lang="en-US" dirty="0"/>
              <a:t>- Don’t be afraid to modify your recipes if they call for a lot of fat and salt</a:t>
            </a:r>
          </a:p>
          <a:p>
            <a:pPr lvl="0"/>
            <a:r>
              <a:rPr lang="en-US" dirty="0"/>
              <a:t>- Make substitutions and experiment with herbs and spices to create something new</a:t>
            </a:r>
          </a:p>
          <a:p>
            <a:endParaRPr lang="en-US" dirty="0"/>
          </a:p>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13</a:t>
            </a:fld>
            <a:endParaRPr lang="en-US" dirty="0"/>
          </a:p>
        </p:txBody>
      </p:sp>
    </p:spTree>
    <p:extLst>
      <p:ext uri="{BB962C8B-B14F-4D97-AF65-F5344CB8AC3E}">
        <p14:creationId xmlns:p14="http://schemas.microsoft.com/office/powerpoint/2010/main" val="3272561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Non-stick cookware allows you to cook without adding butter or other added fat</a:t>
            </a:r>
          </a:p>
          <a:p>
            <a:pPr lvl="0"/>
            <a:r>
              <a:rPr lang="en-US" dirty="0"/>
              <a:t>- Vegetable steamer inserts allow you to cook vegetables without adding fat.  Steaming vegetables helps retain the vitamins and minerals</a:t>
            </a:r>
          </a:p>
          <a:p>
            <a:pPr lvl="0"/>
            <a:r>
              <a:rPr lang="en-US" dirty="0"/>
              <a:t>- Having a spice turntable and/or a garlic press may make it easier to prepare foods with spices and herbs than with a salt shaker</a:t>
            </a:r>
          </a:p>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14</a:t>
            </a:fld>
            <a:endParaRPr lang="en-US" dirty="0"/>
          </a:p>
        </p:txBody>
      </p:sp>
    </p:spTree>
    <p:extLst>
      <p:ext uri="{BB962C8B-B14F-4D97-AF65-F5344CB8AC3E}">
        <p14:creationId xmlns:p14="http://schemas.microsoft.com/office/powerpoint/2010/main" val="392439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Let’s practice some of the new strategies you’ve learned, by making over a recipe</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15</a:t>
            </a:fld>
            <a:endParaRPr lang="en-US" dirty="0"/>
          </a:p>
        </p:txBody>
      </p:sp>
    </p:spTree>
    <p:extLst>
      <p:ext uri="{BB962C8B-B14F-4D97-AF65-F5344CB8AC3E}">
        <p14:creationId xmlns:p14="http://schemas.microsoft.com/office/powerpoint/2010/main" val="4065309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Instructions</a:t>
            </a:r>
            <a:endParaRPr lang="en-US" dirty="0"/>
          </a:p>
          <a:p>
            <a:pPr lvl="0"/>
            <a:r>
              <a:rPr lang="en-US" dirty="0"/>
              <a:t>- Have the participants get into groups (or they can work individually) and have them create a healthier, DASH friendly version of the Taco Pizza</a:t>
            </a:r>
          </a:p>
          <a:p>
            <a:pPr lvl="0"/>
            <a:r>
              <a:rPr lang="en-US" dirty="0"/>
              <a:t>- Have each group report out on some of the modifications that can be made.  See if the whole group can identify at least 5 changes that can be made</a:t>
            </a:r>
          </a:p>
          <a:p>
            <a:r>
              <a:rPr lang="en-US" b="1" dirty="0"/>
              <a:t>Advance to next slide to reveal possible modifications</a:t>
            </a:r>
            <a:endParaRPr lang="en-US" dirty="0"/>
          </a:p>
          <a:p>
            <a:endParaRPr lang="en-US" dirty="0"/>
          </a:p>
          <a:p>
            <a:endParaRPr lang="en-US" dirty="0"/>
          </a:p>
          <a:p>
            <a:endParaRPr lang="en-US" dirty="0"/>
          </a:p>
          <a:p>
            <a:r>
              <a:rPr lang="en-US" dirty="0"/>
              <a:t>-Have the participants</a:t>
            </a:r>
            <a:r>
              <a:rPr lang="en-US" baseline="0" dirty="0"/>
              <a:t> get into groups or they can work on it individually and have them create a healthier DASH friendly version of the taco pizza. </a:t>
            </a:r>
          </a:p>
          <a:p>
            <a:r>
              <a:rPr lang="en-US" baseline="0" dirty="0"/>
              <a:t>Have each group report out what are some modifications that can be made? See if the group can identify at least 5 changes that can be made.</a:t>
            </a:r>
          </a:p>
          <a:p>
            <a:r>
              <a:rPr lang="en-US" dirty="0"/>
              <a:t>-Canned refried beans are VERY high in sodium. It is better to make your own unless you can find a low-sodium version. </a:t>
            </a:r>
          </a:p>
          <a:p>
            <a:r>
              <a:rPr lang="en-US" b="1" dirty="0"/>
              <a:t>Refried Beans Instructions:</a:t>
            </a:r>
          </a:p>
          <a:p>
            <a:r>
              <a:rPr lang="en-US" dirty="0"/>
              <a:t>Heat the olive oil over medium heat in a skillet.</a:t>
            </a:r>
          </a:p>
          <a:p>
            <a:r>
              <a:rPr lang="en-US" dirty="0"/>
              <a:t>Add the onion, garlic, and peppers if you are using them. Cook for 4-5 minutes until onion begins to soften.</a:t>
            </a:r>
          </a:p>
          <a:p>
            <a:r>
              <a:rPr lang="en-US" dirty="0"/>
              <a:t>Add the beans and broth. Cook for about 5 minutes until beans are warm.</a:t>
            </a:r>
          </a:p>
          <a:p>
            <a:r>
              <a:rPr lang="en-US" dirty="0"/>
              <a:t>Recipe at:  http://www.slenderkitchen.com/quick-refried-beans/# </a:t>
            </a:r>
          </a:p>
          <a:p>
            <a:endParaRPr lang="en-US" dirty="0"/>
          </a:p>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16</a:t>
            </a:fld>
            <a:endParaRPr lang="en-US" dirty="0"/>
          </a:p>
        </p:txBody>
      </p:sp>
    </p:spTree>
    <p:extLst>
      <p:ext uri="{BB962C8B-B14F-4D97-AF65-F5344CB8AC3E}">
        <p14:creationId xmlns:p14="http://schemas.microsoft.com/office/powerpoint/2010/main" val="3289520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Review modifications</a:t>
            </a:r>
          </a:p>
          <a:p>
            <a:pPr lvl="0"/>
            <a:r>
              <a:rPr lang="en-US" dirty="0"/>
              <a:t>- Refried beans are very high in sodium.  It is better to make your own unless you can find a low-sodium version</a:t>
            </a:r>
          </a:p>
          <a:p>
            <a:pPr lvl="0"/>
            <a:r>
              <a:rPr lang="en-US" dirty="0"/>
              <a:t>- You can also always increase the tomatoes and onions</a:t>
            </a:r>
          </a:p>
          <a:p>
            <a:r>
              <a:rPr lang="en-US" b="1" dirty="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17</a:t>
            </a:fld>
            <a:endParaRPr lang="en-US" dirty="0"/>
          </a:p>
        </p:txBody>
      </p:sp>
    </p:spTree>
    <p:extLst>
      <p:ext uri="{BB962C8B-B14F-4D97-AF65-F5344CB8AC3E}">
        <p14:creationId xmlns:p14="http://schemas.microsoft.com/office/powerpoint/2010/main" val="328952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18</a:t>
            </a:fld>
            <a:endParaRPr lang="en-US" dirty="0"/>
          </a:p>
        </p:txBody>
      </p:sp>
    </p:spTree>
    <p:extLst>
      <p:ext uri="{BB962C8B-B14F-4D97-AF65-F5344CB8AC3E}">
        <p14:creationId xmlns:p14="http://schemas.microsoft.com/office/powerpoint/2010/main" val="3376644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Facilitate group discussion with questions on the slide</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19</a:t>
            </a:fld>
            <a:endParaRPr lang="en-US" dirty="0"/>
          </a:p>
        </p:txBody>
      </p:sp>
    </p:spTree>
    <p:extLst>
      <p:ext uri="{BB962C8B-B14F-4D97-AF65-F5344CB8AC3E}">
        <p14:creationId xmlns:p14="http://schemas.microsoft.com/office/powerpoint/2010/main" val="153021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Review the topics of today’s seminar</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a:t>
            </a:fld>
            <a:endParaRPr lang="en-US" dirty="0"/>
          </a:p>
        </p:txBody>
      </p:sp>
    </p:spTree>
    <p:extLst>
      <p:ext uri="{BB962C8B-B14F-4D97-AF65-F5344CB8AC3E}">
        <p14:creationId xmlns:p14="http://schemas.microsoft.com/office/powerpoint/2010/main" val="1913946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20</a:t>
            </a:fld>
            <a:endParaRPr lang="en-US" dirty="0"/>
          </a:p>
        </p:txBody>
      </p:sp>
    </p:spTree>
    <p:extLst>
      <p:ext uri="{BB962C8B-B14F-4D97-AF65-F5344CB8AC3E}">
        <p14:creationId xmlns:p14="http://schemas.microsoft.com/office/powerpoint/2010/main" val="136427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Review slide</a:t>
            </a:r>
          </a:p>
          <a:p>
            <a:pPr lvl="0"/>
            <a:r>
              <a:rPr lang="en-US" dirty="0"/>
              <a:t>- Emphasize physical activity should be the equivalent of a brisk walk</a:t>
            </a:r>
          </a:p>
          <a:p>
            <a:r>
              <a:rPr lang="en-US" dirty="0"/>
              <a:t> </a:t>
            </a:r>
          </a:p>
          <a:p>
            <a:r>
              <a:rPr lang="en-US" b="1" dirty="0"/>
              <a:t>Ask</a:t>
            </a:r>
            <a:endParaRPr lang="en-US" dirty="0"/>
          </a:p>
          <a:p>
            <a:pPr lvl="0"/>
            <a:r>
              <a:rPr lang="en-US" dirty="0"/>
              <a:t>- What are some other potential benefits to working towards 180 minutes of physical activity a week?</a:t>
            </a:r>
          </a:p>
          <a:p>
            <a:pPr lvl="0"/>
            <a:r>
              <a:rPr lang="en-US" dirty="0"/>
              <a:t>- What are some ways you can add physical activity to your day?</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21</a:t>
            </a:fld>
            <a:endParaRPr lang="en-US" dirty="0"/>
          </a:p>
        </p:txBody>
      </p:sp>
    </p:spTree>
    <p:extLst>
      <p:ext uri="{BB962C8B-B14F-4D97-AF65-F5344CB8AC3E}">
        <p14:creationId xmlns:p14="http://schemas.microsoft.com/office/powerpoint/2010/main" val="875946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22</a:t>
            </a:fld>
            <a:endParaRPr lang="en-US" dirty="0"/>
          </a:p>
        </p:txBody>
      </p:sp>
    </p:spTree>
    <p:extLst>
      <p:ext uri="{BB962C8B-B14F-4D97-AF65-F5344CB8AC3E}">
        <p14:creationId xmlns:p14="http://schemas.microsoft.com/office/powerpoint/2010/main" val="4193792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Do a quick debrief of their takeaways from the session and changes they will make in their shopping, preparing and cooking of food</a:t>
            </a:r>
          </a:p>
          <a:p>
            <a:pPr lvl="0"/>
            <a:r>
              <a:rPr lang="en-US" dirty="0"/>
              <a:t>- Pass out handouts:  How Do I Modify Recipes, Low Sodium Foods Shopping List</a:t>
            </a:r>
          </a:p>
          <a:p>
            <a:pPr lvl="0" eaLnBrk="0" fontAlgn="base" hangingPunct="0"/>
            <a:r>
              <a:rPr lang="en-US" dirty="0"/>
              <a:t>- Share information on upcoming Nutrition Education Seminars</a:t>
            </a:r>
          </a:p>
          <a:p>
            <a:pPr lvl="0" eaLnBrk="0" fontAlgn="base" hangingPunct="0"/>
            <a:r>
              <a:rPr lang="en-US" dirty="0"/>
              <a:t>- Remind participants to self-monitor and track their blood pressure at home and attend office hours</a:t>
            </a:r>
          </a:p>
          <a:p>
            <a:r>
              <a:rPr lang="en-US" dirty="0"/>
              <a:t> </a:t>
            </a:r>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23</a:t>
            </a:fld>
            <a:endParaRPr lang="en-US" dirty="0"/>
          </a:p>
        </p:txBody>
      </p:sp>
    </p:spTree>
    <p:extLst>
      <p:ext uri="{BB962C8B-B14F-4D97-AF65-F5344CB8AC3E}">
        <p14:creationId xmlns:p14="http://schemas.microsoft.com/office/powerpoint/2010/main" val="391821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Nutrition choices have a direct impact on blood pressure</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3</a:t>
            </a:fld>
            <a:endParaRPr lang="en-US" dirty="0"/>
          </a:p>
        </p:txBody>
      </p:sp>
    </p:spTree>
    <p:extLst>
      <p:ext uri="{BB962C8B-B14F-4D97-AF65-F5344CB8AC3E}">
        <p14:creationId xmlns:p14="http://schemas.microsoft.com/office/powerpoint/2010/main" val="324175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Review slide</a:t>
            </a:r>
          </a:p>
          <a:p>
            <a:pPr lvl="0"/>
            <a:r>
              <a:rPr lang="en-US" dirty="0"/>
              <a:t>- Taking steps to eat a healthy diet can provide long term benefits to your health and your heart </a:t>
            </a:r>
          </a:p>
          <a:p>
            <a:pPr lvl="0"/>
            <a:r>
              <a:rPr lang="en-US" dirty="0"/>
              <a:t>- It’s recommended that you eat a variety of foods from all of the food groups</a:t>
            </a:r>
          </a:p>
          <a:p>
            <a:pPr lvl="0"/>
            <a:r>
              <a:rPr lang="en-US" dirty="0"/>
              <a:t>- Look for the American Heart Association heart-check mark to see if the foods you are eating meet the American Heart Association criteria for saturated fat, trans fat, sodium, cholesterol, and important nutrients.  </a:t>
            </a:r>
          </a:p>
          <a:p>
            <a:endParaRPr lang="en-US" b="1" dirty="0"/>
          </a:p>
          <a:p>
            <a:r>
              <a:rPr lang="en-US" b="1" dirty="0"/>
              <a:t>Ask</a:t>
            </a:r>
            <a:endParaRPr lang="en-US" dirty="0"/>
          </a:p>
          <a:p>
            <a:pPr lvl="0"/>
            <a:r>
              <a:rPr lang="en-US" dirty="0"/>
              <a:t>- How are you doing eating a variety of foods from all food groups?</a:t>
            </a:r>
          </a:p>
          <a:p>
            <a:pPr lvl="0"/>
            <a:r>
              <a:rPr lang="en-US" dirty="0"/>
              <a:t>- What are some changes you might need to make?</a:t>
            </a:r>
          </a:p>
          <a:p>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4</a:t>
            </a:fld>
            <a:endParaRPr lang="en-US" dirty="0"/>
          </a:p>
        </p:txBody>
      </p:sp>
    </p:spTree>
    <p:extLst>
      <p:ext uri="{BB962C8B-B14F-4D97-AF65-F5344CB8AC3E}">
        <p14:creationId xmlns:p14="http://schemas.microsoft.com/office/powerpoint/2010/main" val="348175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The foods we choose can have a big impact on the amount of sodium we consume</a:t>
            </a:r>
          </a:p>
          <a:p>
            <a:pPr lvl="0"/>
            <a:r>
              <a:rPr lang="en-US" dirty="0"/>
              <a:t>- Only 11% of the salt in our food comes from what we add</a:t>
            </a:r>
          </a:p>
          <a:p>
            <a:pPr lvl="0"/>
            <a:r>
              <a:rPr lang="en-US" dirty="0"/>
              <a:t>- 77% of the salt we consume is added to food during processing.  This makes it difficult for individuals to reduce salt intake on their own if they consume a high amount of processed foods</a:t>
            </a:r>
          </a:p>
          <a:p>
            <a:endParaRPr lang="en-US" b="1" dirty="0"/>
          </a:p>
          <a:p>
            <a:r>
              <a:rPr lang="en-US" b="1" dirty="0"/>
              <a:t>Ask</a:t>
            </a:r>
            <a:endParaRPr lang="en-US" dirty="0"/>
          </a:p>
          <a:p>
            <a:pPr lvl="0"/>
            <a:r>
              <a:rPr lang="en-US" dirty="0"/>
              <a:t>- What are some strategies you might want to keep in mind as you think about planning, shopping and cooking meals?  </a:t>
            </a:r>
            <a:r>
              <a:rPr lang="en-US" i="1" dirty="0"/>
              <a:t>Listen for:  planning ahead, making a list, eating fewer processed food</a:t>
            </a:r>
            <a:endParaRPr lang="en-US" dirty="0"/>
          </a:p>
          <a:p>
            <a:pPr marL="174708" indent="-174708">
              <a:buFontTx/>
              <a:buChar char="-"/>
            </a:pPr>
            <a:endParaRPr lang="en-US" dirty="0"/>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5</a:t>
            </a:fld>
            <a:endParaRPr lang="en-US" dirty="0"/>
          </a:p>
        </p:txBody>
      </p:sp>
    </p:spTree>
    <p:extLst>
      <p:ext uri="{BB962C8B-B14F-4D97-AF65-F5344CB8AC3E}">
        <p14:creationId xmlns:p14="http://schemas.microsoft.com/office/powerpoint/2010/main" val="348175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Planning meals and making a list can help prevent you from straying from the list</a:t>
            </a:r>
          </a:p>
          <a:p>
            <a:pPr lvl="0"/>
            <a:r>
              <a:rPr lang="en-US" dirty="0"/>
              <a:t>- If you eat before you shop, you will be less likely to buy higher fat and higher sodium foods </a:t>
            </a:r>
          </a:p>
          <a:p>
            <a:pPr lvl="0"/>
            <a:r>
              <a:rPr lang="en-US" dirty="0"/>
              <a:t>- Fresh foods contain more vitamins, minerals and fiber than their packaged counterparts.  If you buy convenience foods, make sure they are a low-fat, low-sodium option</a:t>
            </a:r>
          </a:p>
          <a:p>
            <a:pPr lvl="0"/>
            <a:r>
              <a:rPr lang="en-US" dirty="0"/>
              <a:t>- Stick to the perimeter of the store where you’ll find fresh fruits and vegetables, low-fat dairy and lean meats.  The center aisles offer a lot of processed high-sodium, high-fat packaged foods</a:t>
            </a:r>
          </a:p>
          <a:p>
            <a:pPr lvl="0"/>
            <a:r>
              <a:rPr lang="en-US" dirty="0"/>
              <a:t>- Cut back on frozen dinners, pizza, packaged mixes, canned soups or broths and salad dressing.  These often have a lot of sodium</a:t>
            </a:r>
          </a:p>
          <a:p>
            <a:pPr lvl="0"/>
            <a:r>
              <a:rPr lang="en-US" dirty="0"/>
              <a:t>- Many ready to eat cereals have a lot of sodium in them, so be mindful</a:t>
            </a:r>
          </a:p>
          <a:p>
            <a:endParaRPr lang="en-US" b="1" dirty="0"/>
          </a:p>
          <a:p>
            <a:r>
              <a:rPr lang="en-US" b="1" dirty="0"/>
              <a:t>Ask  </a:t>
            </a:r>
            <a:endParaRPr lang="en-US" dirty="0"/>
          </a:p>
          <a:p>
            <a:pPr lvl="0"/>
            <a:r>
              <a:rPr lang="en-US" dirty="0"/>
              <a:t>- What do you think about these strategies?  </a:t>
            </a:r>
          </a:p>
          <a:p>
            <a:pPr lvl="0"/>
            <a:r>
              <a:rPr lang="en-US" dirty="0"/>
              <a:t>- Which ones would be most helpful for you to use?</a:t>
            </a:r>
          </a:p>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6</a:t>
            </a:fld>
            <a:endParaRPr lang="en-US" dirty="0"/>
          </a:p>
        </p:txBody>
      </p:sp>
    </p:spTree>
    <p:extLst>
      <p:ext uri="{BB962C8B-B14F-4D97-AF65-F5344CB8AC3E}">
        <p14:creationId xmlns:p14="http://schemas.microsoft.com/office/powerpoint/2010/main" val="97725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Review slide</a:t>
            </a:r>
          </a:p>
          <a:p>
            <a:endParaRPr lang="en-US" b="1" dirty="0"/>
          </a:p>
          <a:p>
            <a:r>
              <a:rPr lang="en-US" b="1" dirty="0"/>
              <a:t>Ask</a:t>
            </a:r>
            <a:endParaRPr lang="en-US" dirty="0"/>
          </a:p>
          <a:p>
            <a:pPr lvl="0"/>
            <a:r>
              <a:rPr lang="en-US" dirty="0"/>
              <a:t>- How do you feel about making some of these changes?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7</a:t>
            </a:fld>
            <a:endParaRPr lang="en-US" dirty="0"/>
          </a:p>
        </p:txBody>
      </p:sp>
    </p:spTree>
    <p:extLst>
      <p:ext uri="{BB962C8B-B14F-4D97-AF65-F5344CB8AC3E}">
        <p14:creationId xmlns:p14="http://schemas.microsoft.com/office/powerpoint/2010/main" val="65120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sz="1600" dirty="0"/>
          </a:p>
          <a:p>
            <a:pPr lvl="0"/>
            <a:r>
              <a:rPr lang="en-US" dirty="0"/>
              <a:t>- Americans eat 30% more packaged food than fresh food, and consume more packaged food than individuals living in nearly all other countries</a:t>
            </a:r>
            <a:endParaRPr lang="en-US" sz="1600" dirty="0"/>
          </a:p>
          <a:p>
            <a:pPr lvl="0"/>
            <a:r>
              <a:rPr lang="en-US" dirty="0"/>
              <a:t>- It’s important to read the food label and determine the sodium content of food, which can vary by several hundreds of milligrams in similar foods.  For example, the sodium content in regular tomato soup may be 700 mg per cup in one brand and   1,100 mg per cup in another brand</a:t>
            </a:r>
            <a:endParaRPr lang="en-US" sz="1600" dirty="0"/>
          </a:p>
          <a:p>
            <a:pPr lvl="0"/>
            <a:r>
              <a:rPr lang="en-US" dirty="0"/>
              <a:t>- Reading labels, comparing sodium contents of foods and then purchasing the lower sodium brand may be one strategy to lower sodium intake </a:t>
            </a:r>
            <a:endParaRPr lang="en-US" sz="1600" dirty="0"/>
          </a:p>
          <a:p>
            <a:pPr lvl="0"/>
            <a:r>
              <a:rPr lang="en-US" dirty="0"/>
              <a:t>- It’s important to understand different statements and claims on labels, in order to have a clear understanding of what you are buying</a:t>
            </a:r>
            <a:endParaRPr lang="en-US" sz="1600" dirty="0"/>
          </a:p>
          <a:p>
            <a:pPr lvl="1"/>
            <a:r>
              <a:rPr lang="en-US" dirty="0"/>
              <a:t>- Free-examples: cholesterol free, fat free, dairy free.  If you are looking to avoid a certain dietary element, then “free” is the best choice</a:t>
            </a:r>
            <a:endParaRPr lang="en-US" sz="1600" dirty="0"/>
          </a:p>
          <a:p>
            <a:pPr lvl="1"/>
            <a:r>
              <a:rPr lang="en-US" dirty="0"/>
              <a:t>- Very Low and Low-examples: very low sodium, low fat, low cholesterol.  “Very Low” and “Low” may be helpful if you are looking to reduce a certain element</a:t>
            </a:r>
            <a:endParaRPr lang="en-US" sz="1600" dirty="0"/>
          </a:p>
          <a:p>
            <a:pPr lvl="1"/>
            <a:r>
              <a:rPr lang="en-US" dirty="0"/>
              <a:t>- Reduced or Less-example:  reduced carbs, less sugar, reduced fat.  These terms mean the food has 25% less of that nutrient than the reference, or standard, version of that food.  So if you see “reduced sugar” peanut butter, it means this version has at least 25% less sugar than its standard counterpart </a:t>
            </a:r>
            <a:endParaRPr lang="en-US" sz="1600" dirty="0"/>
          </a:p>
          <a:p>
            <a:pPr lvl="1"/>
            <a:r>
              <a:rPr lang="en-US" dirty="0"/>
              <a:t>- It’s still a good idea to check the food label to see exactly how much of each component (fat, sodium, cholesterol, sugar, etc.) is in the product</a:t>
            </a:r>
            <a:endParaRPr lang="en-US" sz="1600"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8</a:t>
            </a:fld>
            <a:endParaRPr lang="en-US" dirty="0"/>
          </a:p>
        </p:txBody>
      </p:sp>
    </p:spTree>
    <p:extLst>
      <p:ext uri="{BB962C8B-B14F-4D97-AF65-F5344CB8AC3E}">
        <p14:creationId xmlns:p14="http://schemas.microsoft.com/office/powerpoint/2010/main" val="112625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Review the components of the nutrition facts label, emphasizing the value of reading them</a:t>
            </a:r>
          </a:p>
          <a:p>
            <a:pPr lvl="0"/>
            <a:r>
              <a:rPr lang="en-US" dirty="0"/>
              <a:t>- Become a detective and use food labels as your clues</a:t>
            </a:r>
          </a:p>
          <a:p>
            <a:endParaRPr lang="en-US" b="1" dirty="0"/>
          </a:p>
          <a:p>
            <a:r>
              <a:rPr lang="en-US" b="1" dirty="0"/>
              <a:t>Ask</a:t>
            </a:r>
            <a:endParaRPr lang="en-US" dirty="0"/>
          </a:p>
          <a:p>
            <a:pPr lvl="0"/>
            <a:r>
              <a:rPr lang="en-US" dirty="0"/>
              <a:t>- What do you notice when you compare these two labels?  Listen for:  frozen peas have lower sodium than canned peas.  Canned peas have 3 times more sodium</a:t>
            </a:r>
          </a:p>
        </p:txBody>
      </p:sp>
      <p:sp>
        <p:nvSpPr>
          <p:cNvPr id="4" name="Slide Number Placeholder 3"/>
          <p:cNvSpPr>
            <a:spLocks noGrp="1"/>
          </p:cNvSpPr>
          <p:nvPr>
            <p:ph type="sldNum" sz="quarter" idx="10"/>
          </p:nvPr>
        </p:nvSpPr>
        <p:spPr/>
        <p:txBody>
          <a:bodyPr/>
          <a:lstStyle/>
          <a:p>
            <a:fld id="{C8A7B7B5-0FEF-449B-9C86-E0194C0F414A}" type="slidenum">
              <a:rPr lang="en-US" smtClean="0"/>
              <a:t>9</a:t>
            </a:fld>
            <a:endParaRPr lang="en-US" dirty="0"/>
          </a:p>
        </p:txBody>
      </p:sp>
    </p:spTree>
    <p:extLst>
      <p:ext uri="{BB962C8B-B14F-4D97-AF65-F5344CB8AC3E}">
        <p14:creationId xmlns:p14="http://schemas.microsoft.com/office/powerpoint/2010/main" val="1224443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3" y="1069848"/>
            <a:ext cx="1692161" cy="460005"/>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2"/>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20DD13-817A-4699-BF65-9E7DFFA8A0CF}"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561DBA-005C-4324-9CAC-9010A6A5B4ED}" type="slidenum">
              <a:rPr lang="en-US" smtClean="0"/>
              <a:t>‹#›</a:t>
            </a:fld>
            <a:endParaRPr lang="en-US" dirty="0"/>
          </a:p>
        </p:txBody>
      </p:sp>
    </p:spTree>
    <p:extLst>
      <p:ext uri="{BB962C8B-B14F-4D97-AF65-F5344CB8AC3E}">
        <p14:creationId xmlns:p14="http://schemas.microsoft.com/office/powerpoint/2010/main" val="296830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4003" r:id="rId4"/>
    <p:sldLayoutId id="2147484071"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56" r:id="rId14"/>
    <p:sldLayoutId id="2147484057" r:id="rId15"/>
    <p:sldLayoutId id="2147484058" r:id="rId16"/>
  </p:sldLayoutIdLst>
  <p:hf hdr="0" ftr="0" dt="0"/>
  <p:txStyles>
    <p:titleStyle>
      <a:lvl1pPr algn="l" rtl="0" eaLnBrk="1" fontAlgn="base" hangingPunct="1">
        <a:spcBef>
          <a:spcPct val="0"/>
        </a:spcBef>
        <a:spcAft>
          <a:spcPct val="0"/>
        </a:spcAft>
        <a:defRPr sz="2600" b="1" cap="all" baseline="0">
          <a:solidFill>
            <a:schemeClr val="accent1"/>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72"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59" r:id="rId14"/>
    <p:sldLayoutId id="2147484060" r:id="rId15"/>
    <p:sldLayoutId id="2147484061" r:id="rId16"/>
  </p:sldLayoutIdLst>
  <p:hf hdr="0" ftr="0" dt="0"/>
  <p:txStyles>
    <p:titleStyle>
      <a:lvl1pPr algn="l" rtl="0" eaLnBrk="1" fontAlgn="base" hangingPunct="1">
        <a:spcBef>
          <a:spcPct val="0"/>
        </a:spcBef>
        <a:spcAft>
          <a:spcPct val="0"/>
        </a:spcAft>
        <a:defRPr sz="2600" b="1" cap="all" baseline="0">
          <a:solidFill>
            <a:schemeClr val="accent2"/>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73"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62" r:id="rId14"/>
    <p:sldLayoutId id="2147484063" r:id="rId15"/>
    <p:sldLayoutId id="2147484064" r:id="rId16"/>
  </p:sldLayoutIdLst>
  <p:hf hdr="0" ft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7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65" r:id="rId14"/>
    <p:sldLayoutId id="2147484066" r:id="rId15"/>
    <p:sldLayoutId id="2147484067" r:id="rId16"/>
  </p:sldLayoutIdLst>
  <p:hf hdr="0" ftr="0" dt="0"/>
  <p:txStyles>
    <p:titleStyle>
      <a:lvl1pPr algn="l" rtl="0" eaLnBrk="1" fontAlgn="base" hangingPunct="1">
        <a:spcBef>
          <a:spcPct val="0"/>
        </a:spcBef>
        <a:spcAft>
          <a:spcPct val="0"/>
        </a:spcAft>
        <a:defRPr sz="2600" b="1" cap="all" baseline="0">
          <a:solidFill>
            <a:schemeClr val="accent4"/>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75"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68" r:id="rId14"/>
    <p:sldLayoutId id="2147484069" r:id="rId15"/>
    <p:sldLayoutId id="2147484070" r:id="rId16"/>
    <p:sldLayoutId id="2147484076" r:id="rId17"/>
  </p:sldLayoutIdLst>
  <p:hf hdr="0" ftr="0" dt="0"/>
  <p:txStyles>
    <p:title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6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873" y="3948540"/>
            <a:ext cx="4133770" cy="1312718"/>
          </a:xfrm>
        </p:spPr>
        <p:txBody>
          <a:bodyPr/>
          <a:lstStyle/>
          <a:p>
            <a:r>
              <a:rPr lang="en-US" dirty="0"/>
              <a:t>Shopping, preparing and cooking food </a:t>
            </a:r>
          </a:p>
          <a:p>
            <a:r>
              <a:rPr lang="en-US" dirty="0"/>
              <a:t>for better blood pressure management</a:t>
            </a:r>
          </a:p>
        </p:txBody>
      </p:sp>
      <p:sp>
        <p:nvSpPr>
          <p:cNvPr id="4" name="Text Placeholder 3"/>
          <p:cNvSpPr>
            <a:spLocks noGrp="1"/>
          </p:cNvSpPr>
          <p:nvPr>
            <p:ph type="body" sz="quarter" idx="14"/>
          </p:nvPr>
        </p:nvSpPr>
        <p:spPr>
          <a:xfrm>
            <a:off x="154598" y="6379533"/>
            <a:ext cx="2375951" cy="316195"/>
          </a:xfrm>
        </p:spPr>
        <p:txBody>
          <a:bodyPr/>
          <a:lstStyle/>
          <a:p>
            <a:r>
              <a:rPr lang="en-US" dirty="0"/>
              <a:t>© 2015 YMCA of the USA</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724" y="3512223"/>
            <a:ext cx="4182221" cy="3345777"/>
          </a:xfrm>
          <a:prstGeom prst="rect">
            <a:avLst/>
          </a:prstGeom>
        </p:spPr>
      </p:pic>
      <p:sp>
        <p:nvSpPr>
          <p:cNvPr id="9" name="Title 19"/>
          <p:cNvSpPr>
            <a:spLocks noGrp="1"/>
          </p:cNvSpPr>
          <p:nvPr>
            <p:ph type="ctrTitle"/>
          </p:nvPr>
        </p:nvSpPr>
        <p:spPr>
          <a:xfrm>
            <a:off x="295275" y="2252663"/>
            <a:ext cx="8697913" cy="1638300"/>
          </a:xfrm>
        </p:spPr>
        <p:txBody>
          <a:bodyPr/>
          <a:lstStyle/>
          <a:p>
            <a:r>
              <a:rPr lang="en-US" sz="4700" dirty="0"/>
              <a:t>Blood Pressure </a:t>
            </a:r>
            <a:br>
              <a:rPr lang="en-US" sz="4700" dirty="0"/>
            </a:br>
            <a:r>
              <a:rPr lang="en-US" sz="4700" dirty="0"/>
              <a:t>Self-monitoring program</a:t>
            </a:r>
          </a:p>
        </p:txBody>
      </p:sp>
    </p:spTree>
    <p:extLst>
      <p:ext uri="{BB962C8B-B14F-4D97-AF65-F5344CB8AC3E}">
        <p14:creationId xmlns:p14="http://schemas.microsoft.com/office/powerpoint/2010/main" val="4067648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5866" y="1925543"/>
            <a:ext cx="6586846" cy="4627645"/>
          </a:xfrm>
        </p:spPr>
      </p:pic>
      <p:sp>
        <p:nvSpPr>
          <p:cNvPr id="5" name="Title 1"/>
          <p:cNvSpPr txBox="1">
            <a:spLocks/>
          </p:cNvSpPr>
          <p:nvPr/>
        </p:nvSpPr>
        <p:spPr>
          <a:xfrm>
            <a:off x="308758" y="320634"/>
            <a:ext cx="8546317" cy="1004929"/>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Shopping for blood pressure friendly foods</a:t>
            </a:r>
          </a:p>
        </p:txBody>
      </p:sp>
      <p:sp>
        <p:nvSpPr>
          <p:cNvPr id="6" name="Content Placeholder 6"/>
          <p:cNvSpPr txBox="1">
            <a:spLocks/>
          </p:cNvSpPr>
          <p:nvPr/>
        </p:nvSpPr>
        <p:spPr bwMode="black">
          <a:xfrm>
            <a:off x="614940" y="1520037"/>
            <a:ext cx="8339137" cy="617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2000" b="1" kern="0" dirty="0"/>
              <a:t>Food Labels: Which cereal is a heart healthier choice?</a:t>
            </a:r>
          </a:p>
        </p:txBody>
      </p:sp>
    </p:spTree>
    <p:extLst>
      <p:ext uri="{BB962C8B-B14F-4D97-AF65-F5344CB8AC3E}">
        <p14:creationId xmlns:p14="http://schemas.microsoft.com/office/powerpoint/2010/main" val="366476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3981AustinA\Downloads\2014-06-19_AOF_5648_RGB.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348842"/>
            <a:ext cx="4386446" cy="350915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354013" y="1615045"/>
            <a:ext cx="8599982" cy="5062160"/>
          </a:xfrm>
        </p:spPr>
        <p:txBody>
          <a:bodyPr>
            <a:normAutofit/>
          </a:bodyPr>
          <a:lstStyle/>
          <a:p>
            <a:pPr marL="285750" indent="-285750">
              <a:buFont typeface="Arial" panose="020B0604020202020204" pitchFamily="34" charset="0"/>
              <a:buChar char="•"/>
            </a:pPr>
            <a:r>
              <a:rPr lang="en-US" dirty="0"/>
              <a:t>Flavor your foods with salt-free seasoning blends, fresh or dried herbs and spices, or fresh lemon and lime juice. </a:t>
            </a:r>
          </a:p>
          <a:p>
            <a:pPr marL="285750" indent="-285750">
              <a:buFont typeface="Arial" panose="020B0604020202020204" pitchFamily="34" charset="0"/>
              <a:buChar char="•"/>
            </a:pPr>
            <a:r>
              <a:rPr lang="en-US" dirty="0"/>
              <a:t>Cook rice, pasta, and hot cereal without salt </a:t>
            </a:r>
          </a:p>
          <a:p>
            <a:pPr marL="285750" indent="-285750">
              <a:buFont typeface="Arial" panose="020B0604020202020204" pitchFamily="34" charset="0"/>
              <a:buChar char="•"/>
            </a:pPr>
            <a:r>
              <a:rPr lang="en-US" dirty="0"/>
              <a:t>Rinse canned foods, such as tuna and beans, to remove some sodium</a:t>
            </a:r>
          </a:p>
          <a:p>
            <a:pPr marL="285750" indent="-285750">
              <a:buFont typeface="Arial" panose="020B0604020202020204" pitchFamily="34" charset="0"/>
              <a:buChar char="•"/>
            </a:pPr>
            <a:r>
              <a:rPr lang="en-US" dirty="0"/>
              <a:t>Remove the salt shaker from the prep area and dinner table</a:t>
            </a:r>
          </a:p>
          <a:p>
            <a:pPr marL="0" indent="0">
              <a:buNone/>
            </a:pPr>
            <a:endParaRPr lang="en-US" dirty="0"/>
          </a:p>
          <a:p>
            <a:pPr marL="0" indent="0">
              <a:buNone/>
            </a:pPr>
            <a:endParaRPr lang="en-US" dirty="0"/>
          </a:p>
          <a:p>
            <a:pPr marL="0" indent="0" algn="r">
              <a:buNone/>
            </a:pPr>
            <a:endParaRPr lang="en-US" sz="1800" dirty="0"/>
          </a:p>
          <a:p>
            <a:pPr marL="0" indent="0" algn="r">
              <a:buNone/>
            </a:pPr>
            <a:endParaRPr lang="en-US" dirty="0"/>
          </a:p>
          <a:p>
            <a:pPr marL="0" indent="0" algn="r">
              <a:buNone/>
            </a:pPr>
            <a:endParaRPr lang="en-US" sz="1800" dirty="0"/>
          </a:p>
          <a:p>
            <a:pPr marL="0" indent="0" algn="r">
              <a:buNone/>
            </a:pPr>
            <a:endParaRPr lang="en-US" dirty="0"/>
          </a:p>
          <a:p>
            <a:pPr marL="0" indent="0" algn="r">
              <a:buNone/>
            </a:pPr>
            <a:endParaRPr lang="en-US" sz="1400" dirty="0"/>
          </a:p>
          <a:p>
            <a:pPr marL="0" indent="0" algn="r">
              <a:buNone/>
            </a:pPr>
            <a:r>
              <a:rPr lang="en-US" sz="1400" dirty="0"/>
              <a:t>(NHLBI, 2015)</a:t>
            </a:r>
          </a:p>
        </p:txBody>
      </p:sp>
      <p:sp>
        <p:nvSpPr>
          <p:cNvPr id="6"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Food Preparation for better blood pressure management</a:t>
            </a:r>
          </a:p>
        </p:txBody>
      </p:sp>
    </p:spTree>
    <p:extLst>
      <p:ext uri="{BB962C8B-B14F-4D97-AF65-F5344CB8AC3E}">
        <p14:creationId xmlns:p14="http://schemas.microsoft.com/office/powerpoint/2010/main" val="62680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w.nhlbi.nih.gov/files/docs/public/heart/hbp_low.pdf - Google Chrome"/>
          <p:cNvPicPr>
            <a:picLocks noChangeAspect="1"/>
          </p:cNvPicPr>
          <p:nvPr/>
        </p:nvPicPr>
        <p:blipFill rotWithShape="1">
          <a:blip r:embed="rId3">
            <a:extLst>
              <a:ext uri="{28A0092B-C50C-407E-A947-70E740481C1C}">
                <a14:useLocalDpi xmlns:a14="http://schemas.microsoft.com/office/drawing/2010/main" val="0"/>
              </a:ext>
            </a:extLst>
          </a:blip>
          <a:srcRect l="15582" t="11781" r="23852" b="4328"/>
          <a:stretch/>
        </p:blipFill>
        <p:spPr>
          <a:xfrm>
            <a:off x="624444" y="1958565"/>
            <a:ext cx="5954486" cy="4442235"/>
          </a:xfrm>
          <a:prstGeom prst="rect">
            <a:avLst/>
          </a:prstGeom>
          <a:ln>
            <a:noFill/>
          </a:ln>
          <a:effectLst>
            <a:softEdge rad="112500"/>
          </a:effectLst>
        </p:spPr>
      </p:pic>
      <p:sp>
        <p:nvSpPr>
          <p:cNvPr id="3" name="TextBox 2"/>
          <p:cNvSpPr txBox="1"/>
          <p:nvPr/>
        </p:nvSpPr>
        <p:spPr>
          <a:xfrm>
            <a:off x="228600" y="6400800"/>
            <a:ext cx="8763000" cy="307777"/>
          </a:xfrm>
          <a:prstGeom prst="rect">
            <a:avLst/>
          </a:prstGeom>
          <a:noFill/>
        </p:spPr>
        <p:txBody>
          <a:bodyPr wrap="square" rtlCol="0">
            <a:spAutoFit/>
          </a:bodyPr>
          <a:lstStyle/>
          <a:p>
            <a:pPr algn="r"/>
            <a:r>
              <a:rPr lang="en-US" sz="1400" dirty="0">
                <a:solidFill>
                  <a:schemeClr val="tx2"/>
                </a:solidFill>
              </a:rPr>
              <a:t>(NHLBI, 2013)</a:t>
            </a:r>
          </a:p>
        </p:txBody>
      </p:sp>
      <p:sp>
        <p:nvSpPr>
          <p:cNvPr id="4"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Cooking for better blood pressure management</a:t>
            </a:r>
          </a:p>
        </p:txBody>
      </p:sp>
      <p:sp>
        <p:nvSpPr>
          <p:cNvPr id="6" name="Content Placeholder 6"/>
          <p:cNvSpPr txBox="1">
            <a:spLocks/>
          </p:cNvSpPr>
          <p:nvPr/>
        </p:nvSpPr>
        <p:spPr bwMode="black">
          <a:xfrm>
            <a:off x="531813" y="1496291"/>
            <a:ext cx="8339137" cy="46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How can we use herbs and spices in foods we eat everyday?</a:t>
            </a:r>
          </a:p>
        </p:txBody>
      </p:sp>
    </p:spTree>
    <p:extLst>
      <p:ext uri="{BB962C8B-B14F-4D97-AF65-F5344CB8AC3E}">
        <p14:creationId xmlns:p14="http://schemas.microsoft.com/office/powerpoint/2010/main" val="1546927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100" b="1" dirty="0"/>
              <a:t>What are some other things you can do at home to reduce your sodium intake?</a:t>
            </a:r>
            <a:endParaRPr lang="en-US" dirty="0"/>
          </a:p>
          <a:p>
            <a:pPr marL="285750" indent="-285750">
              <a:buFont typeface="Arial" panose="020B0604020202020204" pitchFamily="34" charset="0"/>
              <a:buChar char="•"/>
            </a:pPr>
            <a:r>
              <a:rPr lang="en-US" dirty="0"/>
              <a:t>Substitute butter and oil with water or low-sodium broths for sautéing</a:t>
            </a:r>
          </a:p>
          <a:p>
            <a:pPr marL="285750" indent="-285750">
              <a:buFont typeface="Arial" panose="020B0604020202020204" pitchFamily="34" charset="0"/>
              <a:buChar char="•"/>
            </a:pPr>
            <a:r>
              <a:rPr lang="en-US" dirty="0"/>
              <a:t>Use lower fat substitutions in recipes</a:t>
            </a:r>
          </a:p>
          <a:p>
            <a:pPr marL="285750" indent="-285750">
              <a:buFont typeface="Arial" panose="020B0604020202020204" pitchFamily="34" charset="0"/>
              <a:buChar char="•"/>
            </a:pPr>
            <a:r>
              <a:rPr lang="en-US" dirty="0"/>
              <a:t>Use reduced-fat and low sodium condiments when available</a:t>
            </a:r>
          </a:p>
          <a:p>
            <a:pPr marL="285750" indent="-285750">
              <a:buFont typeface="Arial" panose="020B0604020202020204" pitchFamily="34" charset="0"/>
              <a:buChar char="•"/>
            </a:pPr>
            <a:r>
              <a:rPr lang="en-US" dirty="0"/>
              <a:t>Substitute mayonnaise or sour cream with Greek yogurt or cottage cheese</a:t>
            </a:r>
          </a:p>
          <a:p>
            <a:pPr marL="285750" indent="-285750">
              <a:buFont typeface="Arial" panose="020B0604020202020204" pitchFamily="34" charset="0"/>
              <a:buChar char="•"/>
            </a:pPr>
            <a:r>
              <a:rPr lang="en-US" dirty="0"/>
              <a:t>Substitute fatty meats with beans and other veggies in recipes</a:t>
            </a:r>
          </a:p>
        </p:txBody>
      </p:sp>
      <p:sp>
        <p:nvSpPr>
          <p:cNvPr id="4" name="TextBox 3"/>
          <p:cNvSpPr txBox="1"/>
          <p:nvPr/>
        </p:nvSpPr>
        <p:spPr>
          <a:xfrm>
            <a:off x="6650182" y="6400800"/>
            <a:ext cx="2112818" cy="307777"/>
          </a:xfrm>
          <a:prstGeom prst="rect">
            <a:avLst/>
          </a:prstGeom>
          <a:noFill/>
        </p:spPr>
        <p:txBody>
          <a:bodyPr wrap="square" rtlCol="0">
            <a:spAutoFit/>
          </a:bodyPr>
          <a:lstStyle/>
          <a:p>
            <a:r>
              <a:rPr lang="en-US" sz="1400" dirty="0">
                <a:solidFill>
                  <a:schemeClr val="tx2"/>
                </a:solidFill>
              </a:rPr>
              <a:t>(Mayo Clinic, 2014)</a:t>
            </a:r>
          </a:p>
        </p:txBody>
      </p:sp>
      <p:sp>
        <p:nvSpPr>
          <p:cNvPr id="6"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Cooking for better blood pressure management</a:t>
            </a:r>
          </a:p>
        </p:txBody>
      </p:sp>
    </p:spTree>
    <p:extLst>
      <p:ext uri="{BB962C8B-B14F-4D97-AF65-F5344CB8AC3E}">
        <p14:creationId xmlns:p14="http://schemas.microsoft.com/office/powerpoint/2010/main" val="2790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764" y="1828800"/>
            <a:ext cx="8194386" cy="4746781"/>
          </a:xfrm>
        </p:spPr>
        <p:txBody>
          <a:bodyPr>
            <a:normAutofit lnSpcReduction="10000"/>
          </a:bodyPr>
          <a:lstStyle/>
          <a:p>
            <a:r>
              <a:rPr lang="en-US" sz="2400" b="1" dirty="0"/>
              <a:t>Cooking Tools</a:t>
            </a:r>
          </a:p>
          <a:p>
            <a:pPr lvl="1"/>
            <a:r>
              <a:rPr lang="en-US" sz="1900" dirty="0"/>
              <a:t>Non-stick cookware</a:t>
            </a:r>
          </a:p>
          <a:p>
            <a:pPr lvl="1"/>
            <a:r>
              <a:rPr lang="en-US" sz="1900" dirty="0"/>
              <a:t>Vegetable steamer insert</a:t>
            </a:r>
          </a:p>
          <a:p>
            <a:pPr lvl="1"/>
            <a:r>
              <a:rPr lang="en-US" sz="1900" dirty="0"/>
              <a:t>Spice turn-table or garlic press</a:t>
            </a:r>
          </a:p>
          <a:p>
            <a:pPr marL="411480" lvl="1" indent="0">
              <a:buNone/>
            </a:pPr>
            <a:endParaRPr lang="en-US" sz="3000" dirty="0"/>
          </a:p>
          <a:p>
            <a:pPr marL="411480" lvl="1" indent="0">
              <a:buNone/>
            </a:pPr>
            <a:endParaRPr lang="en-US" sz="3000" dirty="0"/>
          </a:p>
          <a:p>
            <a:pPr marL="411480" lvl="1" indent="0" algn="r">
              <a:buNone/>
            </a:pPr>
            <a:endParaRPr lang="en-US" sz="1400" dirty="0"/>
          </a:p>
          <a:p>
            <a:pPr marL="411480" lvl="1" indent="0" algn="r">
              <a:buNone/>
            </a:pPr>
            <a:r>
              <a:rPr lang="en-US" sz="1400" dirty="0"/>
              <a:t>(Mayo Clinic, 2014)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6157">
            <a:off x="5374017" y="1743673"/>
            <a:ext cx="2166141" cy="21210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6087" y="3562998"/>
            <a:ext cx="1896565" cy="189656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97287">
            <a:off x="3586717" y="4536016"/>
            <a:ext cx="1952846" cy="167619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615" y="4620855"/>
            <a:ext cx="2170024" cy="1792122"/>
          </a:xfrm>
          <a:prstGeom prst="rect">
            <a:avLst/>
          </a:prstGeom>
        </p:spPr>
      </p:pic>
      <p:cxnSp>
        <p:nvCxnSpPr>
          <p:cNvPr id="9" name="Straight Arrow Connector 8"/>
          <p:cNvCxnSpPr/>
          <p:nvPr/>
        </p:nvCxnSpPr>
        <p:spPr bwMode="auto">
          <a:xfrm>
            <a:off x="3305714" y="2771227"/>
            <a:ext cx="1840444" cy="159488"/>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bwMode="auto">
          <a:xfrm>
            <a:off x="3930732" y="3289465"/>
            <a:ext cx="2526355" cy="959687"/>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bwMode="auto">
          <a:xfrm>
            <a:off x="3764478" y="3929983"/>
            <a:ext cx="541708" cy="1010286"/>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bwMode="auto">
          <a:xfrm flipH="1">
            <a:off x="1900052" y="3929983"/>
            <a:ext cx="152378" cy="832022"/>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21"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Cooking for better blood pressure management</a:t>
            </a:r>
          </a:p>
        </p:txBody>
      </p:sp>
    </p:spTree>
    <p:extLst>
      <p:ext uri="{BB962C8B-B14F-4D97-AF65-F5344CB8AC3E}">
        <p14:creationId xmlns:p14="http://schemas.microsoft.com/office/powerpoint/2010/main" val="2279406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Activity</a:t>
            </a:r>
            <a:br>
              <a:rPr lang="en-US" dirty="0"/>
            </a:br>
            <a:r>
              <a:rPr lang="en-US" sz="4000" dirty="0"/>
              <a:t>Recipe Makeover</a:t>
            </a:r>
          </a:p>
        </p:txBody>
      </p:sp>
    </p:spTree>
    <p:extLst>
      <p:ext uri="{BB962C8B-B14F-4D97-AF65-F5344CB8AC3E}">
        <p14:creationId xmlns:p14="http://schemas.microsoft.com/office/powerpoint/2010/main" val="1823546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Recipe makeover: Taco Pizza</a:t>
            </a:r>
          </a:p>
        </p:txBody>
      </p:sp>
      <p:sp>
        <p:nvSpPr>
          <p:cNvPr id="4" name="Content Placeholder 2"/>
          <p:cNvSpPr>
            <a:spLocks noGrp="1"/>
          </p:cNvSpPr>
          <p:nvPr>
            <p:ph idx="1"/>
          </p:nvPr>
        </p:nvSpPr>
        <p:spPr>
          <a:xfrm>
            <a:off x="496517" y="1650669"/>
            <a:ext cx="8339137" cy="4809507"/>
          </a:xfrm>
        </p:spPr>
        <p:txBody>
          <a:bodyPr/>
          <a:lstStyle/>
          <a:p>
            <a:br>
              <a:rPr lang="en-US" dirty="0"/>
            </a:br>
            <a:endParaRPr lang="en-US" dirty="0"/>
          </a:p>
          <a:p>
            <a:endParaRPr lang="en-US" sz="1400" dirty="0"/>
          </a:p>
          <a:p>
            <a:endParaRPr lang="en-US" sz="1400" dirty="0"/>
          </a:p>
        </p:txBody>
      </p:sp>
      <p:sp>
        <p:nvSpPr>
          <p:cNvPr id="5" name="Content Placeholder 2"/>
          <p:cNvSpPr txBox="1">
            <a:spLocks/>
          </p:cNvSpPr>
          <p:nvPr/>
        </p:nvSpPr>
        <p:spPr bwMode="black">
          <a:xfrm>
            <a:off x="637042" y="1803069"/>
            <a:ext cx="4019127" cy="49183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285750" indent="-285750">
              <a:buFont typeface="Arial" panose="020B0604020202020204" pitchFamily="34" charset="0"/>
              <a:buChar char="•"/>
            </a:pPr>
            <a:r>
              <a:rPr lang="en-US" sz="1800" kern="0" dirty="0"/>
              <a:t>Let’s look at a common recipe for taco pizza</a:t>
            </a:r>
          </a:p>
          <a:p>
            <a:pPr marL="285750" indent="-285750">
              <a:buFont typeface="Arial" panose="020B0604020202020204" pitchFamily="34" charset="0"/>
              <a:buChar char="•"/>
            </a:pPr>
            <a:r>
              <a:rPr lang="en-US" sz="1800" kern="0" dirty="0"/>
              <a:t>Can you identify 5 modifications that can be made to create a healthier version of taco pizza?</a:t>
            </a:r>
          </a:p>
          <a:p>
            <a:pPr marL="285750" indent="-285750">
              <a:buFont typeface="Arial" panose="020B0604020202020204" pitchFamily="34" charset="0"/>
              <a:buChar char="•"/>
            </a:pPr>
            <a:r>
              <a:rPr lang="en-US" sz="1800" kern="0" dirty="0"/>
              <a:t>Items to consider:</a:t>
            </a:r>
          </a:p>
          <a:p>
            <a:pPr marL="979488" lvl="2" indent="-285750">
              <a:buFont typeface="Verdana" panose="020B0604030504040204" pitchFamily="34" charset="0"/>
              <a:buChar char="-"/>
            </a:pPr>
            <a:r>
              <a:rPr lang="en-US" sz="1600" kern="0" dirty="0"/>
              <a:t>Ground beef</a:t>
            </a:r>
          </a:p>
          <a:p>
            <a:pPr marL="979488" lvl="2" indent="-285750">
              <a:buFont typeface="Verdana" panose="020B0604030504040204" pitchFamily="34" charset="0"/>
              <a:buChar char="-"/>
            </a:pPr>
            <a:r>
              <a:rPr lang="en-US" sz="1600" kern="0" dirty="0"/>
              <a:t>Packaged taco seasoning mix</a:t>
            </a:r>
          </a:p>
          <a:p>
            <a:pPr marL="979488" lvl="2" indent="-285750">
              <a:buFont typeface="Verdana" panose="020B0604030504040204" pitchFamily="34" charset="0"/>
              <a:buChar char="-"/>
            </a:pPr>
            <a:r>
              <a:rPr lang="en-US" sz="1600" kern="0" dirty="0"/>
              <a:t>Pillsbury crescent rolls</a:t>
            </a:r>
          </a:p>
          <a:p>
            <a:pPr marL="979488" lvl="2" indent="-285750">
              <a:buFont typeface="Verdana" panose="020B0604030504040204" pitchFamily="34" charset="0"/>
              <a:buChar char="-"/>
            </a:pPr>
            <a:r>
              <a:rPr lang="en-US" sz="1600" kern="0" dirty="0"/>
              <a:t>Canned refried beans</a:t>
            </a:r>
          </a:p>
          <a:p>
            <a:pPr marL="979488" lvl="2" indent="-285750">
              <a:buFont typeface="Verdana" panose="020B0604030504040204" pitchFamily="34" charset="0"/>
              <a:buChar char="-"/>
            </a:pPr>
            <a:r>
              <a:rPr lang="en-US" sz="1600" kern="0" dirty="0"/>
              <a:t>Standard shredded cheese</a:t>
            </a:r>
          </a:p>
          <a:p>
            <a:pPr marL="979488" lvl="2" indent="-285750">
              <a:buFont typeface="Verdana" panose="020B0604030504040204" pitchFamily="34" charset="0"/>
              <a:buChar char="-"/>
            </a:pPr>
            <a:r>
              <a:rPr lang="en-US" sz="1600" kern="0" dirty="0"/>
              <a:t>Canned black olives</a:t>
            </a:r>
          </a:p>
          <a:p>
            <a:pPr marL="509588" lvl="1" indent="-285750">
              <a:buFont typeface="Arial" panose="020B0604020202020204" pitchFamily="34" charset="0"/>
              <a:buChar char="•"/>
            </a:pPr>
            <a:endParaRPr lang="en-US" sz="1800" kern="0" dirty="0"/>
          </a:p>
          <a:p>
            <a:pPr marL="509588" lvl="1" indent="-285750">
              <a:buFont typeface="Arial" panose="020B0604020202020204" pitchFamily="34" charset="0"/>
              <a:buChar char="•"/>
            </a:pPr>
            <a:endParaRPr lang="en-US" sz="1800" kern="0" dirty="0"/>
          </a:p>
        </p:txBody>
      </p:sp>
      <p:graphicFrame>
        <p:nvGraphicFramePr>
          <p:cNvPr id="2" name="Table 1"/>
          <p:cNvGraphicFramePr>
            <a:graphicFrameLocks noGrp="1"/>
          </p:cNvGraphicFramePr>
          <p:nvPr>
            <p:extLst>
              <p:ext uri="{D42A27DB-BD31-4B8C-83A1-F6EECF244321}">
                <p14:modId xmlns:p14="http://schemas.microsoft.com/office/powerpoint/2010/main" val="454811773"/>
              </p:ext>
            </p:extLst>
          </p:nvPr>
        </p:nvGraphicFramePr>
        <p:xfrm>
          <a:off x="4798672" y="1803069"/>
          <a:ext cx="3065541" cy="4236720"/>
        </p:xfrm>
        <a:graphic>
          <a:graphicData uri="http://schemas.openxmlformats.org/drawingml/2006/table">
            <a:tbl>
              <a:tblPr firstRow="1" bandRow="1">
                <a:tableStyleId>{7DF18680-E054-41AD-8BC1-D1AEF772440D}</a:tableStyleId>
              </a:tblPr>
              <a:tblGrid>
                <a:gridCol w="3065541">
                  <a:extLst>
                    <a:ext uri="{9D8B030D-6E8A-4147-A177-3AD203B41FA5}">
                      <a16:colId xmlns:a16="http://schemas.microsoft.com/office/drawing/2014/main" val="20000"/>
                    </a:ext>
                  </a:extLst>
                </a:gridCol>
              </a:tblGrid>
              <a:tr h="457200">
                <a:tc>
                  <a:txBody>
                    <a:bodyPr/>
                    <a:lstStyle/>
                    <a:p>
                      <a:pPr algn="ctr"/>
                      <a:r>
                        <a:rPr lang="en-US" dirty="0"/>
                        <a:t>Taco Pizza Recipe</a:t>
                      </a:r>
                    </a:p>
                  </a:txBody>
                  <a:tcPr/>
                </a:tc>
                <a:extLst>
                  <a:ext uri="{0D108BD9-81ED-4DB2-BD59-A6C34878D82A}">
                    <a16:rowId xmlns:a16="http://schemas.microsoft.com/office/drawing/2014/main" val="10000"/>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lb. ground beef</a:t>
                      </a:r>
                    </a:p>
                  </a:txBody>
                  <a:tcPr/>
                </a:tc>
                <a:extLst>
                  <a:ext uri="{0D108BD9-81ED-4DB2-BD59-A6C34878D82A}">
                    <a16:rowId xmlns:a16="http://schemas.microsoft.com/office/drawing/2014/main" val="10001"/>
                  </a:ext>
                </a:extLst>
              </a:tr>
              <a:tr h="457200">
                <a:tc>
                  <a:txBody>
                    <a:bodyPr/>
                    <a:lstStyle/>
                    <a:p>
                      <a:r>
                        <a:rPr lang="en-US" sz="1400" dirty="0">
                          <a:solidFill>
                            <a:schemeClr val="tx2"/>
                          </a:solidFill>
                        </a:rPr>
                        <a:t>1 envelope taco seasoning mix</a:t>
                      </a:r>
                    </a:p>
                  </a:txBody>
                  <a:tcPr/>
                </a:tc>
                <a:extLst>
                  <a:ext uri="{0D108BD9-81ED-4DB2-BD59-A6C34878D82A}">
                    <a16:rowId xmlns:a16="http://schemas.microsoft.com/office/drawing/2014/main" val="10002"/>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 (8 oz.) cans Pillsbury crescent rolls</a:t>
                      </a:r>
                    </a:p>
                  </a:txBody>
                  <a:tcPr/>
                </a:tc>
                <a:extLst>
                  <a:ext uri="{0D108BD9-81ED-4DB2-BD59-A6C34878D82A}">
                    <a16:rowId xmlns:a16="http://schemas.microsoft.com/office/drawing/2014/main" val="10003"/>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(16 oz.) can refried bean</a:t>
                      </a:r>
                    </a:p>
                  </a:txBody>
                  <a:tcPr/>
                </a:tc>
                <a:extLst>
                  <a:ext uri="{0D108BD9-81ED-4DB2-BD59-A6C34878D82A}">
                    <a16:rowId xmlns:a16="http://schemas.microsoft.com/office/drawing/2014/main" val="10004"/>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2-3 cups shredded cheddar cheese or Mexican blend</a:t>
                      </a:r>
                    </a:p>
                  </a:txBody>
                  <a:tcPr/>
                </a:tc>
                <a:extLst>
                  <a:ext uri="{0D108BD9-81ED-4DB2-BD59-A6C34878D82A}">
                    <a16:rowId xmlns:a16="http://schemas.microsoft.com/office/drawing/2014/main" val="10005"/>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½  cup chopped tomatoes</a:t>
                      </a:r>
                    </a:p>
                  </a:txBody>
                  <a:tcPr/>
                </a:tc>
                <a:extLst>
                  <a:ext uri="{0D108BD9-81ED-4DB2-BD59-A6C34878D82A}">
                    <a16:rowId xmlns:a16="http://schemas.microsoft.com/office/drawing/2014/main" val="10006"/>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¼</a:t>
                      </a:r>
                      <a:r>
                        <a:rPr lang="en-US" sz="1400" baseline="0" dirty="0">
                          <a:solidFill>
                            <a:schemeClr val="tx2"/>
                          </a:solidFill>
                        </a:rPr>
                        <a:t> </a:t>
                      </a:r>
                      <a:r>
                        <a:rPr lang="en-US" sz="1400" dirty="0">
                          <a:solidFill>
                            <a:schemeClr val="tx2"/>
                          </a:solidFill>
                        </a:rPr>
                        <a:t>cup sliced black olives</a:t>
                      </a:r>
                    </a:p>
                  </a:txBody>
                  <a:tcPr/>
                </a:tc>
                <a:extLst>
                  <a:ext uri="{0D108BD9-81ED-4DB2-BD59-A6C34878D82A}">
                    <a16:rowId xmlns:a16="http://schemas.microsoft.com/office/drawing/2014/main" val="10007"/>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4 green onions, chopped</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61501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Recipe makeover: Taco Pizza</a:t>
            </a:r>
          </a:p>
        </p:txBody>
      </p:sp>
      <p:graphicFrame>
        <p:nvGraphicFramePr>
          <p:cNvPr id="7" name="Table 6"/>
          <p:cNvGraphicFramePr>
            <a:graphicFrameLocks noGrp="1"/>
          </p:cNvGraphicFramePr>
          <p:nvPr>
            <p:extLst>
              <p:ext uri="{D42A27DB-BD31-4B8C-83A1-F6EECF244321}">
                <p14:modId xmlns:p14="http://schemas.microsoft.com/office/powerpoint/2010/main" val="1328441319"/>
              </p:ext>
            </p:extLst>
          </p:nvPr>
        </p:nvGraphicFramePr>
        <p:xfrm>
          <a:off x="1023433" y="1422532"/>
          <a:ext cx="7075466" cy="5059680"/>
        </p:xfrm>
        <a:graphic>
          <a:graphicData uri="http://schemas.openxmlformats.org/drawingml/2006/table">
            <a:tbl>
              <a:tblPr firstRow="1" bandRow="1">
                <a:tableStyleId>{7DF18680-E054-41AD-8BC1-D1AEF772440D}</a:tableStyleId>
              </a:tblPr>
              <a:tblGrid>
                <a:gridCol w="3383280">
                  <a:extLst>
                    <a:ext uri="{9D8B030D-6E8A-4147-A177-3AD203B41FA5}">
                      <a16:colId xmlns:a16="http://schemas.microsoft.com/office/drawing/2014/main" val="20000"/>
                    </a:ext>
                  </a:extLst>
                </a:gridCol>
                <a:gridCol w="3692186">
                  <a:extLst>
                    <a:ext uri="{9D8B030D-6E8A-4147-A177-3AD203B41FA5}">
                      <a16:colId xmlns:a16="http://schemas.microsoft.com/office/drawing/2014/main" val="20001"/>
                    </a:ext>
                  </a:extLst>
                </a:gridCol>
              </a:tblGrid>
              <a:tr h="457200">
                <a:tc>
                  <a:txBody>
                    <a:bodyPr/>
                    <a:lstStyle/>
                    <a:p>
                      <a:pPr algn="ctr"/>
                      <a:r>
                        <a:rPr lang="en-US" dirty="0"/>
                        <a:t>Original Recipe</a:t>
                      </a:r>
                    </a:p>
                  </a:txBody>
                  <a:tcPr/>
                </a:tc>
                <a:tc>
                  <a:txBody>
                    <a:bodyPr/>
                    <a:lstStyle/>
                    <a:p>
                      <a:pPr algn="ctr"/>
                      <a:r>
                        <a:rPr lang="en-US" dirty="0"/>
                        <a:t>Modified</a:t>
                      </a:r>
                      <a:r>
                        <a:rPr lang="en-US" baseline="0" dirty="0"/>
                        <a:t> Recipe</a:t>
                      </a:r>
                      <a:endParaRPr lang="en-US" dirty="0"/>
                    </a:p>
                  </a:txBody>
                  <a:tcPr/>
                </a:tc>
                <a:extLst>
                  <a:ext uri="{0D108BD9-81ED-4DB2-BD59-A6C34878D82A}">
                    <a16:rowId xmlns:a16="http://schemas.microsoft.com/office/drawing/2014/main" val="10000"/>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lb. ground beef</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lb. lean ground turkey</a:t>
                      </a:r>
                    </a:p>
                  </a:txBody>
                  <a:tcPr/>
                </a:tc>
                <a:extLst>
                  <a:ext uri="{0D108BD9-81ED-4DB2-BD59-A6C34878D82A}">
                    <a16:rowId xmlns:a16="http://schemas.microsoft.com/office/drawing/2014/main" val="10001"/>
                  </a:ext>
                </a:extLst>
              </a:tr>
              <a:tr h="457200">
                <a:tc>
                  <a:txBody>
                    <a:bodyPr/>
                    <a:lstStyle/>
                    <a:p>
                      <a:r>
                        <a:rPr lang="en-US" sz="1400" dirty="0">
                          <a:solidFill>
                            <a:schemeClr val="tx2"/>
                          </a:solidFill>
                        </a:rPr>
                        <a:t>1 envelope taco seasoning mix</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envelope reduced sodium taco seasoning mix (tip: use half the   seasoning packet)</a:t>
                      </a:r>
                    </a:p>
                  </a:txBody>
                  <a:tcPr/>
                </a:tc>
                <a:extLst>
                  <a:ext uri="{0D108BD9-81ED-4DB2-BD59-A6C34878D82A}">
                    <a16:rowId xmlns:a16="http://schemas.microsoft.com/office/drawing/2014/main" val="10002"/>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 (8 oz.) cans Pillsbury crescent rolls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 (8 oz.) cans reduced fat Pillsbury crescent rolls</a:t>
                      </a:r>
                    </a:p>
                  </a:txBody>
                  <a:tcPr/>
                </a:tc>
                <a:extLst>
                  <a:ext uri="{0D108BD9-81ED-4DB2-BD59-A6C34878D82A}">
                    <a16:rowId xmlns:a16="http://schemas.microsoft.com/office/drawing/2014/main" val="10003"/>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(16 oz.) can refried bean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Make your own refried beans (olive oil, onion, garlic, peppers, 1 can pinto beans, low-sodium broth)</a:t>
                      </a:r>
                    </a:p>
                  </a:txBody>
                  <a:tcPr/>
                </a:tc>
                <a:extLst>
                  <a:ext uri="{0D108BD9-81ED-4DB2-BD59-A6C34878D82A}">
                    <a16:rowId xmlns:a16="http://schemas.microsoft.com/office/drawing/2014/main" val="10004"/>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2-3 cups shredded cheddar cheese or Mexican blend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2-3 cups reduced fat shredded cheddar cheese (or any other reduced fat shredded cheese)</a:t>
                      </a:r>
                    </a:p>
                  </a:txBody>
                  <a:tcPr/>
                </a:tc>
                <a:extLst>
                  <a:ext uri="{0D108BD9-81ED-4DB2-BD59-A6C34878D82A}">
                    <a16:rowId xmlns:a16="http://schemas.microsoft.com/office/drawing/2014/main" val="10005"/>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½  cup chopped tomatoes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½ cup chopped tomatoes</a:t>
                      </a:r>
                    </a:p>
                  </a:txBody>
                  <a:tcPr/>
                </a:tc>
                <a:extLst>
                  <a:ext uri="{0D108BD9-81ED-4DB2-BD59-A6C34878D82A}">
                    <a16:rowId xmlns:a16="http://schemas.microsoft.com/office/drawing/2014/main" val="10006"/>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¼</a:t>
                      </a:r>
                      <a:r>
                        <a:rPr lang="en-US" sz="1400" baseline="0" dirty="0">
                          <a:solidFill>
                            <a:schemeClr val="tx2"/>
                          </a:solidFill>
                        </a:rPr>
                        <a:t> </a:t>
                      </a:r>
                      <a:r>
                        <a:rPr lang="en-US" sz="1400" dirty="0">
                          <a:solidFill>
                            <a:schemeClr val="tx2"/>
                          </a:solidFill>
                        </a:rPr>
                        <a:t>cup sliced black olives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¼ cup sliced black olives (rinsed, drained)</a:t>
                      </a:r>
                    </a:p>
                  </a:txBody>
                  <a:tcPr/>
                </a:tc>
                <a:extLst>
                  <a:ext uri="{0D108BD9-81ED-4DB2-BD59-A6C34878D82A}">
                    <a16:rowId xmlns:a16="http://schemas.microsoft.com/office/drawing/2014/main" val="10007"/>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4 green onions, chopped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4 green onions, chopped</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99537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2021999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013" y="1223157"/>
            <a:ext cx="8339137" cy="4891893"/>
          </a:xfrm>
        </p:spPr>
        <p:txBody>
          <a:bodyPr/>
          <a:lstStyle/>
          <a:p>
            <a:pPr lvl="1"/>
            <a:r>
              <a:rPr lang="en-US" dirty="0"/>
              <a:t>Think about how you currently prepare to shop for food…</a:t>
            </a:r>
          </a:p>
          <a:p>
            <a:pPr lvl="2"/>
            <a:r>
              <a:rPr lang="en-US" dirty="0"/>
              <a:t>Do you plan meals for the week ahead of time?</a:t>
            </a:r>
          </a:p>
          <a:p>
            <a:pPr lvl="2"/>
            <a:r>
              <a:rPr lang="en-US" dirty="0"/>
              <a:t>Do you make a grocery item list?</a:t>
            </a:r>
          </a:p>
          <a:p>
            <a:pPr lvl="2"/>
            <a:r>
              <a:rPr lang="en-US" dirty="0"/>
              <a:t>What items can you substitute to make your choices more blood pressure friendly? (salts vs. herbs &amp; spices; salted vs. unsalted foods and snacks; reduced sodium; canned vs. frozen)</a:t>
            </a:r>
          </a:p>
          <a:p>
            <a:pPr lvl="1"/>
            <a:r>
              <a:rPr lang="en-US" dirty="0"/>
              <a:t>Think about how you currently prepare your food at home…</a:t>
            </a:r>
          </a:p>
          <a:p>
            <a:pPr lvl="2"/>
            <a:r>
              <a:rPr lang="en-US" dirty="0"/>
              <a:t>Do you use fresh ingredients?</a:t>
            </a:r>
          </a:p>
          <a:p>
            <a:pPr lvl="2"/>
            <a:r>
              <a:rPr lang="en-US" dirty="0"/>
              <a:t>What blood pressure friendly techniques would you consider using moving forward?</a:t>
            </a:r>
          </a:p>
          <a:p>
            <a:pPr marL="285750" lvl="2" indent="-285750">
              <a:spcBef>
                <a:spcPct val="50000"/>
              </a:spcBef>
              <a:buFont typeface="Arial" panose="020B0604020202020204" pitchFamily="34" charset="0"/>
              <a:buChar char="•"/>
            </a:pPr>
            <a:r>
              <a:rPr lang="en-US" dirty="0"/>
              <a:t>What are some of your favorite recipes?</a:t>
            </a:r>
          </a:p>
          <a:p>
            <a:pPr lvl="2"/>
            <a:r>
              <a:rPr lang="en-US" dirty="0"/>
              <a:t>Which ingredients may contribute to higher blood pressure?</a:t>
            </a:r>
          </a:p>
          <a:p>
            <a:pPr lvl="2"/>
            <a:r>
              <a:rPr lang="en-US" dirty="0"/>
              <a:t>How can the recipe be modified to be more blood pressure friendly?</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19</a:t>
            </a:fld>
            <a:endParaRPr lang="en-US" dirty="0"/>
          </a:p>
        </p:txBody>
      </p:sp>
      <p:sp>
        <p:nvSpPr>
          <p:cNvPr id="5"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Discussion</a:t>
            </a:r>
          </a:p>
        </p:txBody>
      </p:sp>
    </p:spTree>
    <p:extLst>
      <p:ext uri="{BB962C8B-B14F-4D97-AF65-F5344CB8AC3E}">
        <p14:creationId xmlns:p14="http://schemas.microsoft.com/office/powerpoint/2010/main" val="138178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Shopping, preparing &amp; cooking food for better blood pressure management</a:t>
            </a:r>
          </a:p>
        </p:txBody>
      </p:sp>
      <p:sp>
        <p:nvSpPr>
          <p:cNvPr id="3" name="Content Placeholder 2"/>
          <p:cNvSpPr>
            <a:spLocks noGrp="1"/>
          </p:cNvSpPr>
          <p:nvPr>
            <p:ph idx="1"/>
          </p:nvPr>
        </p:nvSpPr>
        <p:spPr>
          <a:xfrm>
            <a:off x="354013" y="2054431"/>
            <a:ext cx="8339137" cy="4511880"/>
          </a:xfrm>
        </p:spPr>
        <p:txBody>
          <a:bodyPr/>
          <a:lstStyle/>
          <a:p>
            <a:r>
              <a:rPr lang="en-US" dirty="0"/>
              <a:t>Overview</a:t>
            </a:r>
          </a:p>
          <a:p>
            <a:pPr lvl="1"/>
            <a:r>
              <a:rPr lang="en-US" dirty="0"/>
              <a:t>Nutrition and Blood Pressure Facts</a:t>
            </a:r>
          </a:p>
          <a:p>
            <a:pPr lvl="1"/>
            <a:r>
              <a:rPr lang="en-US" dirty="0"/>
              <a:t>Food labels and shopping for blood pressure friendly foods</a:t>
            </a:r>
          </a:p>
          <a:p>
            <a:pPr lvl="1"/>
            <a:r>
              <a:rPr lang="en-US" dirty="0"/>
              <a:t>How to prepare and cook food for better blood pressure management</a:t>
            </a:r>
          </a:p>
          <a:p>
            <a:pPr lvl="1"/>
            <a:r>
              <a:rPr lang="en-US" dirty="0"/>
              <a:t>Salts, Herbs and Spices</a:t>
            </a:r>
          </a:p>
          <a:p>
            <a:pPr lvl="1"/>
            <a:endParaRPr lang="en-US" dirty="0"/>
          </a:p>
          <a:p>
            <a:pPr marL="1588" lvl="1" indent="0">
              <a:buNone/>
            </a:pPr>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a:t>
            </a:fld>
            <a:endParaRPr lang="en-US" dirty="0"/>
          </a:p>
        </p:txBody>
      </p:sp>
    </p:spTree>
    <p:extLst>
      <p:ext uri="{BB962C8B-B14F-4D97-AF65-F5344CB8AC3E}">
        <p14:creationId xmlns:p14="http://schemas.microsoft.com/office/powerpoint/2010/main" val="5848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Physical activity and blood pressure management</a:t>
            </a:r>
          </a:p>
        </p:txBody>
      </p:sp>
    </p:spTree>
    <p:extLst>
      <p:ext uri="{BB962C8B-B14F-4D97-AF65-F5344CB8AC3E}">
        <p14:creationId xmlns:p14="http://schemas.microsoft.com/office/powerpoint/2010/main" val="339841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pPr marL="285750" indent="-285750">
              <a:buFont typeface="Arial" panose="020B0604020202020204" pitchFamily="34" charset="0"/>
              <a:buChar char="•"/>
            </a:pPr>
            <a:r>
              <a:rPr lang="en-US" dirty="0"/>
              <a:t>Evidence has shown that regular physical activity can lead to a significant reduction in blood pressure and improve other cardiovascular risks</a:t>
            </a:r>
          </a:p>
          <a:p>
            <a:pPr marL="285750" indent="-285750">
              <a:buFont typeface="Arial" panose="020B0604020202020204" pitchFamily="34" charset="0"/>
              <a:buChar char="•"/>
            </a:pPr>
            <a:r>
              <a:rPr lang="en-US" dirty="0"/>
              <a:t>Moderate physical activity has also been proven to decrease blood pressure in hypertensive patients who are less responsive to medical treatment</a:t>
            </a:r>
          </a:p>
          <a:p>
            <a:pPr marL="285750" indent="-285750">
              <a:buFont typeface="Arial" panose="020B0604020202020204" pitchFamily="34" charset="0"/>
              <a:buChar char="•"/>
            </a:pPr>
            <a:r>
              <a:rPr lang="en-US" b="1" dirty="0"/>
              <a:t>30 minutes of physical activity a day (equivalent to brisk walking) 6-7 days each week (180 minutes each week) may result in better management or a reduction in one’s blood pressure</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21</a:t>
            </a:fld>
            <a:endParaRPr lang="en-US" dirty="0"/>
          </a:p>
        </p:txBody>
      </p:sp>
    </p:spTree>
    <p:extLst>
      <p:ext uri="{BB962C8B-B14F-4D97-AF65-F5344CB8AC3E}">
        <p14:creationId xmlns:p14="http://schemas.microsoft.com/office/powerpoint/2010/main" val="298939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r>
              <a:rPr lang="en-US" dirty="0"/>
              <a:t>Resources to support this claim include, but are not limited to:</a:t>
            </a:r>
          </a:p>
          <a:p>
            <a:pPr lvl="0"/>
            <a:r>
              <a:rPr lang="en-US" dirty="0"/>
              <a:t>"Exercise in Resistant Hypertension: Aerobic Exercise Reduces Blood Pressure in Resistant Hypertension." Hypertension. 2012</a:t>
            </a:r>
          </a:p>
          <a:p>
            <a:pPr lvl="0"/>
            <a:r>
              <a:rPr lang="en-US" dirty="0"/>
              <a:t>"Hypertension." Exercise Testing and Exercise Prescription for Special Cases: Theoretical Basis and Clinical Application. 2005</a:t>
            </a:r>
          </a:p>
          <a:p>
            <a:pPr lvl="0"/>
            <a:r>
              <a:rPr lang="en-US" dirty="0"/>
              <a:t>"Regular Aerobic Exercise Augments Endothelium-Dependent Vascular Relaxation in Normotensive As Well As Hypertensive Subjects" Circulation. 1999</a:t>
            </a:r>
          </a:p>
          <a:p>
            <a:pPr lvl="0"/>
            <a:r>
              <a:rPr lang="en-US" dirty="0"/>
              <a:t>"The effects of aerobic exercise and </a:t>
            </a:r>
            <a:r>
              <a:rPr lang="en-US" dirty="0" err="1"/>
              <a:t>T'ai</a:t>
            </a:r>
            <a:r>
              <a:rPr lang="en-US" dirty="0"/>
              <a:t> Chi on blood pressure in older people: results of a randomized trial." Journal of the American Geriatrics Society. 1999</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22</a:t>
            </a:fld>
            <a:endParaRPr lang="en-US" dirty="0"/>
          </a:p>
        </p:txBody>
      </p:sp>
    </p:spTree>
    <p:extLst>
      <p:ext uri="{BB962C8B-B14F-4D97-AF65-F5344CB8AC3E}">
        <p14:creationId xmlns:p14="http://schemas.microsoft.com/office/powerpoint/2010/main" val="4266900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22280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Nutrition &amp; blood pressure</a:t>
            </a:r>
          </a:p>
        </p:txBody>
      </p:sp>
    </p:spTree>
    <p:extLst>
      <p:ext uri="{BB962C8B-B14F-4D97-AF65-F5344CB8AC3E}">
        <p14:creationId xmlns:p14="http://schemas.microsoft.com/office/powerpoint/2010/main" val="170040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&amp; Blood pressure</a:t>
            </a:r>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a:t>
            </a:fld>
            <a:endParaRPr lang="en-US" dirty="0"/>
          </a:p>
        </p:txBody>
      </p:sp>
      <p:sp>
        <p:nvSpPr>
          <p:cNvPr id="7" name="TextBox 6"/>
          <p:cNvSpPr txBox="1"/>
          <p:nvPr/>
        </p:nvSpPr>
        <p:spPr>
          <a:xfrm>
            <a:off x="6796817" y="6292758"/>
            <a:ext cx="2806700" cy="307777"/>
          </a:xfrm>
          <a:prstGeom prst="rect">
            <a:avLst/>
          </a:prstGeom>
          <a:noFill/>
        </p:spPr>
        <p:txBody>
          <a:bodyPr wrap="square" rtlCol="0">
            <a:spAutoFit/>
          </a:bodyPr>
          <a:lstStyle/>
          <a:p>
            <a:r>
              <a:rPr lang="en-US" sz="1400" dirty="0"/>
              <a:t>(AHA, 2015)</a:t>
            </a:r>
          </a:p>
        </p:txBody>
      </p:sp>
      <p:sp>
        <p:nvSpPr>
          <p:cNvPr id="8" name="Content Placeholder 6"/>
          <p:cNvSpPr txBox="1">
            <a:spLocks/>
          </p:cNvSpPr>
          <p:nvPr/>
        </p:nvSpPr>
        <p:spPr bwMode="black">
          <a:xfrm>
            <a:off x="531813" y="1068779"/>
            <a:ext cx="8339137" cy="5205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Eat a variety of nutritious foods from all the food groups</a:t>
            </a:r>
          </a:p>
          <a:p>
            <a:pPr lvl="1"/>
            <a:r>
              <a:rPr lang="en-US" sz="1800" kern="0" dirty="0"/>
              <a:t>Fruits and vegetables</a:t>
            </a:r>
            <a:endParaRPr lang="en-US" sz="1200" kern="0" dirty="0"/>
          </a:p>
          <a:p>
            <a:pPr lvl="1"/>
            <a:r>
              <a:rPr lang="en-US" sz="1800" kern="0" dirty="0"/>
              <a:t>Whole grains</a:t>
            </a:r>
          </a:p>
          <a:p>
            <a:pPr lvl="1"/>
            <a:r>
              <a:rPr lang="en-US" sz="1800" kern="0" dirty="0"/>
              <a:t>Low-fat dairy products</a:t>
            </a:r>
          </a:p>
          <a:p>
            <a:pPr lvl="1"/>
            <a:r>
              <a:rPr lang="en-US" sz="1800" kern="0" dirty="0"/>
              <a:t>Poultry, fish, lean meats and nuts</a:t>
            </a:r>
            <a:endParaRPr lang="en-US" sz="1200" kern="0" dirty="0"/>
          </a:p>
          <a:p>
            <a:pPr marL="1588" lvl="1" indent="0">
              <a:buNone/>
            </a:pPr>
            <a:r>
              <a:rPr lang="en-US" sz="1800" kern="0" dirty="0"/>
              <a:t>*Choose foods low in sodium, saturated and trans fats</a:t>
            </a:r>
          </a:p>
          <a:p>
            <a:pPr marL="1588" lvl="1" indent="0">
              <a:buNone/>
            </a:pPr>
            <a:r>
              <a:rPr lang="en-US" sz="1800" b="1" kern="0" dirty="0"/>
              <a:t>Look for the heart-check mark</a:t>
            </a:r>
          </a:p>
          <a:p>
            <a:pPr marL="1588" lvl="1" indent="0">
              <a:buNone/>
            </a:pPr>
            <a:r>
              <a:rPr lang="en-US" sz="1800" i="1" dirty="0"/>
              <a:t>The American Heart Association developed the heart-check mark. When you see this symbol on food packaging, it means that the product meets the American Heart Association's criteria for saturated fat, trans fat, sodium, cholesterol, and important nutrients for a single serving of the food product for healthy people over age 2.</a:t>
            </a:r>
            <a:endParaRPr lang="en-US" sz="1800" kern="0" dirty="0"/>
          </a:p>
        </p:txBody>
      </p:sp>
      <p:pic>
        <p:nvPicPr>
          <p:cNvPr id="1026" name="Picture 2" descr="Heart Check Mark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564" y="4289548"/>
            <a:ext cx="523875" cy="533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994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&amp; Blood pressure</a:t>
            </a:r>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5</a:t>
            </a:fld>
            <a:endParaRPr lang="en-US" dirty="0"/>
          </a:p>
        </p:txBody>
      </p:sp>
      <p:sp>
        <p:nvSpPr>
          <p:cNvPr id="7" name="TextBox 6"/>
          <p:cNvSpPr txBox="1"/>
          <p:nvPr/>
        </p:nvSpPr>
        <p:spPr>
          <a:xfrm>
            <a:off x="6649061" y="6444421"/>
            <a:ext cx="2494939" cy="276999"/>
          </a:xfrm>
          <a:prstGeom prst="rect">
            <a:avLst/>
          </a:prstGeom>
          <a:noFill/>
        </p:spPr>
        <p:txBody>
          <a:bodyPr wrap="square" rtlCol="0">
            <a:spAutoFit/>
          </a:bodyPr>
          <a:lstStyle/>
          <a:p>
            <a:r>
              <a:rPr lang="en-US" sz="1200" dirty="0">
                <a:solidFill>
                  <a:schemeClr val="tx2"/>
                </a:solidFill>
              </a:rPr>
              <a:t>(CDC 2015, USDA 2015)</a:t>
            </a:r>
          </a:p>
        </p:txBody>
      </p:sp>
      <p:sp>
        <p:nvSpPr>
          <p:cNvPr id="9" name="Content Placeholder 2"/>
          <p:cNvSpPr>
            <a:spLocks noGrp="1"/>
          </p:cNvSpPr>
          <p:nvPr>
            <p:ph idx="1"/>
          </p:nvPr>
        </p:nvSpPr>
        <p:spPr>
          <a:xfrm>
            <a:off x="518392" y="1116282"/>
            <a:ext cx="8174758" cy="760546"/>
          </a:xfrm>
        </p:spPr>
        <p:txBody>
          <a:bodyPr/>
          <a:lstStyle/>
          <a:p>
            <a:r>
              <a:rPr lang="en-US" sz="2000" b="1" dirty="0"/>
              <a:t>Common sources of dietary sodium found in food supply in the American diet</a:t>
            </a:r>
          </a:p>
        </p:txBody>
      </p:sp>
      <p:sp>
        <p:nvSpPr>
          <p:cNvPr id="8" name="TextBox 7"/>
          <p:cNvSpPr txBox="1"/>
          <p:nvPr/>
        </p:nvSpPr>
        <p:spPr>
          <a:xfrm>
            <a:off x="5683042" y="2357742"/>
            <a:ext cx="3170711" cy="3693319"/>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2"/>
                </a:solidFill>
              </a:rPr>
              <a:t>Virtually all Americans consume too much sodium</a:t>
            </a:r>
          </a:p>
          <a:p>
            <a:pPr marL="285750" indent="-285750">
              <a:buFont typeface="Arial" panose="020B0604020202020204" pitchFamily="34" charset="0"/>
              <a:buChar char="•"/>
            </a:pPr>
            <a:endParaRPr lang="en-US" sz="1800" dirty="0">
              <a:solidFill>
                <a:schemeClr val="tx2"/>
              </a:solidFill>
            </a:endParaRPr>
          </a:p>
          <a:p>
            <a:pPr marL="285750" indent="-285750">
              <a:buFont typeface="Arial" panose="020B0604020202020204" pitchFamily="34" charset="0"/>
              <a:buChar char="•"/>
            </a:pPr>
            <a:r>
              <a:rPr lang="en-US" sz="1800" dirty="0">
                <a:solidFill>
                  <a:schemeClr val="tx2"/>
                </a:solidFill>
              </a:rPr>
              <a:t>Sodium intake should stay between 1,500 – 2,400 mg/day</a:t>
            </a:r>
          </a:p>
          <a:p>
            <a:pPr marL="285750" indent="-285750">
              <a:buFont typeface="Arial" panose="020B0604020202020204" pitchFamily="34" charset="0"/>
              <a:buChar char="•"/>
            </a:pPr>
            <a:endParaRPr lang="en-US" sz="1800" dirty="0">
              <a:solidFill>
                <a:schemeClr val="tx2"/>
              </a:solidFill>
            </a:endParaRPr>
          </a:p>
          <a:p>
            <a:pPr marL="285750" indent="-285750">
              <a:buFont typeface="Arial" panose="020B0604020202020204" pitchFamily="34" charset="0"/>
              <a:buChar char="•"/>
            </a:pPr>
            <a:r>
              <a:rPr lang="en-US" sz="1800" dirty="0">
                <a:solidFill>
                  <a:schemeClr val="tx2"/>
                </a:solidFill>
              </a:rPr>
              <a:t>The average sodium intake for an American is 3,400 mg/day</a:t>
            </a:r>
          </a:p>
          <a:p>
            <a:endParaRPr lang="en-US" sz="1800" dirty="0">
              <a:solidFill>
                <a:schemeClr val="tx2"/>
              </a:solidFill>
            </a:endParaRPr>
          </a:p>
          <a:p>
            <a:pPr marL="285750" indent="-285750">
              <a:buFont typeface="Arial" panose="020B0604020202020204" pitchFamily="34" charset="0"/>
              <a:buChar char="•"/>
            </a:pPr>
            <a:endParaRPr lang="en-US" sz="1800" dirty="0">
              <a:solidFill>
                <a:schemeClr val="tx2"/>
              </a:solidFill>
            </a:endParaRPr>
          </a:p>
        </p:txBody>
      </p:sp>
      <p:pic>
        <p:nvPicPr>
          <p:cNvPr id="5" name="Picture 4"/>
          <p:cNvPicPr>
            <a:picLocks noChangeAspect="1"/>
          </p:cNvPicPr>
          <p:nvPr/>
        </p:nvPicPr>
        <p:blipFill>
          <a:blip r:embed="rId3"/>
          <a:stretch>
            <a:fillRect/>
          </a:stretch>
        </p:blipFill>
        <p:spPr>
          <a:xfrm>
            <a:off x="0" y="2016935"/>
            <a:ext cx="5781643" cy="4575656"/>
          </a:xfrm>
          <a:prstGeom prst="rect">
            <a:avLst/>
          </a:prstGeom>
        </p:spPr>
      </p:pic>
    </p:spTree>
    <p:extLst>
      <p:ext uri="{BB962C8B-B14F-4D97-AF65-F5344CB8AC3E}">
        <p14:creationId xmlns:p14="http://schemas.microsoft.com/office/powerpoint/2010/main" val="25994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572611"/>
            <a:ext cx="4114837" cy="5143548"/>
          </a:xfrm>
          <a:prstGeom prst="rect">
            <a:avLst/>
          </a:prstGeom>
        </p:spPr>
      </p:pic>
      <p:sp>
        <p:nvSpPr>
          <p:cNvPr id="2" name="Content Placeholder 1"/>
          <p:cNvSpPr>
            <a:spLocks noGrp="1"/>
          </p:cNvSpPr>
          <p:nvPr>
            <p:ph idx="1"/>
          </p:nvPr>
        </p:nvSpPr>
        <p:spPr>
          <a:xfrm>
            <a:off x="322482" y="1733797"/>
            <a:ext cx="4880139" cy="5005046"/>
          </a:xfrm>
        </p:spPr>
        <p:txBody>
          <a:bodyPr>
            <a:normAutofit fontScale="92500" lnSpcReduction="20000"/>
          </a:bodyPr>
          <a:lstStyle/>
          <a:p>
            <a:pPr marL="285750" indent="-285750">
              <a:buFont typeface="Arial" panose="020B0604020202020204" pitchFamily="34" charset="0"/>
              <a:buChar char="•"/>
            </a:pPr>
            <a:r>
              <a:rPr lang="en-US" dirty="0"/>
              <a:t>First, plan meals </a:t>
            </a:r>
            <a:r>
              <a:rPr lang="en-US" dirty="0">
                <a:sym typeface="Wingdings" panose="05000000000000000000" pitchFamily="2" charset="2"/>
              </a:rPr>
              <a:t> </a:t>
            </a:r>
            <a:r>
              <a:rPr lang="en-US" dirty="0"/>
              <a:t>make a list</a:t>
            </a:r>
          </a:p>
          <a:p>
            <a:pPr marL="285750" indent="-285750">
              <a:buFont typeface="Arial" panose="020B0604020202020204" pitchFamily="34" charset="0"/>
              <a:buChar char="•"/>
            </a:pPr>
            <a:r>
              <a:rPr lang="en-US" dirty="0"/>
              <a:t>Do not shop on an empty stomach</a:t>
            </a:r>
          </a:p>
          <a:p>
            <a:pPr marL="285750" indent="-285750">
              <a:buFont typeface="Arial" panose="020B0604020202020204" pitchFamily="34" charset="0"/>
              <a:buChar char="•"/>
            </a:pPr>
            <a:r>
              <a:rPr lang="en-US" dirty="0"/>
              <a:t>Buy fresh </a:t>
            </a:r>
          </a:p>
          <a:p>
            <a:pPr marL="285750" indent="-285750">
              <a:buFont typeface="Arial" panose="020B0604020202020204" pitchFamily="34" charset="0"/>
              <a:buChar char="•"/>
            </a:pPr>
            <a:r>
              <a:rPr lang="en-US" dirty="0"/>
              <a:t>Shop around the perimeter of store</a:t>
            </a:r>
          </a:p>
          <a:p>
            <a:pPr marL="285750" indent="-285750">
              <a:buFont typeface="Arial" panose="020B0604020202020204" pitchFamily="34" charset="0"/>
              <a:buChar char="•"/>
            </a:pPr>
            <a:r>
              <a:rPr lang="en-US" dirty="0"/>
              <a:t>Look at labels</a:t>
            </a:r>
          </a:p>
          <a:p>
            <a:pPr marL="285750" indent="-285750">
              <a:buFont typeface="Arial" panose="020B0604020202020204" pitchFamily="34" charset="0"/>
              <a:buChar char="•"/>
            </a:pPr>
            <a:r>
              <a:rPr lang="en-US" dirty="0"/>
              <a:t>Buy fresh, plain frozen, or canned with “no added salt” vegetables</a:t>
            </a:r>
          </a:p>
          <a:p>
            <a:pPr marL="285750" indent="-285750">
              <a:buFont typeface="Arial" panose="020B0604020202020204" pitchFamily="34" charset="0"/>
              <a:buChar char="•"/>
            </a:pPr>
            <a:r>
              <a:rPr lang="en-US" dirty="0"/>
              <a:t>Buy fresh poultry, fish, and lean meat, rather than canned or processed types</a:t>
            </a:r>
          </a:p>
          <a:p>
            <a:pPr marL="285750" indent="-285750">
              <a:buFont typeface="Arial" panose="020B0604020202020204" pitchFamily="34" charset="0"/>
              <a:buChar char="•"/>
            </a:pPr>
            <a:r>
              <a:rPr lang="en-US" dirty="0"/>
              <a:t>Choose “convenience” foods that are low in sodium</a:t>
            </a:r>
          </a:p>
          <a:p>
            <a:pPr marL="285750" indent="-285750">
              <a:buFont typeface="Arial" panose="020B0604020202020204" pitchFamily="34" charset="0"/>
              <a:buChar char="•"/>
            </a:pPr>
            <a:r>
              <a:rPr lang="en-US" dirty="0"/>
              <a:t>Choose ready-to-eat breakfast cereals that are low in sodium</a:t>
            </a:r>
          </a:p>
          <a:p>
            <a:pPr marL="0" indent="0">
              <a:buNone/>
            </a:pPr>
            <a:endParaRPr lang="en-US" dirty="0"/>
          </a:p>
          <a:p>
            <a:pPr marL="0" indent="0">
              <a:buNone/>
            </a:pPr>
            <a:endParaRPr lang="en-US" dirty="0"/>
          </a:p>
          <a:p>
            <a:pPr marL="0" indent="0" algn="r">
              <a:buNone/>
            </a:pPr>
            <a:r>
              <a:rPr lang="en-US" sz="1600" dirty="0"/>
              <a:t>(NHLBI, 2015; Mayo Clinic, 2015)</a:t>
            </a:r>
          </a:p>
        </p:txBody>
      </p:sp>
      <p:sp>
        <p:nvSpPr>
          <p:cNvPr id="5" name="Title 1"/>
          <p:cNvSpPr txBox="1">
            <a:spLocks/>
          </p:cNvSpPr>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Shopping for blood pressure friendly foods</a:t>
            </a:r>
          </a:p>
        </p:txBody>
      </p:sp>
    </p:spTree>
    <p:extLst>
      <p:ext uri="{BB962C8B-B14F-4D97-AF65-F5344CB8AC3E}">
        <p14:creationId xmlns:p14="http://schemas.microsoft.com/office/powerpoint/2010/main" val="147645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Shopping for blood pressure friendly foods</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7</a:t>
            </a:fld>
            <a:endParaRPr lang="en-US" dirty="0"/>
          </a:p>
        </p:txBody>
      </p:sp>
      <p:pic>
        <p:nvPicPr>
          <p:cNvPr id="7" name="Picture 6" descr="Screenshot 2015-11-30 13.54.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28" y="1347766"/>
            <a:ext cx="8530933" cy="5269447"/>
          </a:xfrm>
          <a:prstGeom prst="rect">
            <a:avLst/>
          </a:prstGeom>
        </p:spPr>
      </p:pic>
      <p:sp>
        <p:nvSpPr>
          <p:cNvPr id="8" name="TextBox 7"/>
          <p:cNvSpPr txBox="1"/>
          <p:nvPr/>
        </p:nvSpPr>
        <p:spPr>
          <a:xfrm>
            <a:off x="7269220" y="6596390"/>
            <a:ext cx="1554562" cy="261610"/>
          </a:xfrm>
          <a:prstGeom prst="rect">
            <a:avLst/>
          </a:prstGeom>
          <a:noFill/>
        </p:spPr>
        <p:txBody>
          <a:bodyPr wrap="square" rtlCol="0">
            <a:spAutoFit/>
          </a:bodyPr>
          <a:lstStyle/>
          <a:p>
            <a:r>
              <a:rPr lang="en-US" sz="1100" dirty="0"/>
              <a:t>(NHLBI, 2013</a:t>
            </a:r>
          </a:p>
        </p:txBody>
      </p:sp>
    </p:spTree>
    <p:extLst>
      <p:ext uri="{BB962C8B-B14F-4D97-AF65-F5344CB8AC3E}">
        <p14:creationId xmlns:p14="http://schemas.microsoft.com/office/powerpoint/2010/main" val="186518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Shopping for blood pressure friendly foods</a:t>
            </a:r>
          </a:p>
        </p:txBody>
      </p:sp>
      <p:sp>
        <p:nvSpPr>
          <p:cNvPr id="3" name="Content Placeholder 2"/>
          <p:cNvSpPr>
            <a:spLocks noGrp="1"/>
          </p:cNvSpPr>
          <p:nvPr>
            <p:ph idx="1"/>
          </p:nvPr>
        </p:nvSpPr>
        <p:spPr>
          <a:xfrm>
            <a:off x="474622" y="1466836"/>
            <a:ext cx="8502427" cy="5102806"/>
          </a:xfrm>
        </p:spPr>
        <p:txBody>
          <a:bodyPr/>
          <a:lstStyle/>
          <a:p>
            <a:r>
              <a:rPr lang="en-US" dirty="0"/>
              <a:t>By adopting the habit of reading food labels, you can choose foods more wisely. </a:t>
            </a:r>
          </a:p>
          <a:p>
            <a:endParaRPr lang="en-US" sz="800" dirty="0"/>
          </a:p>
          <a:p>
            <a:r>
              <a:rPr lang="en-US" dirty="0"/>
              <a:t>Watch for foods that have high levels of saturated fat or trans fat, or that include hydrogenated fat – these can all raise your cholesterol. </a:t>
            </a:r>
          </a:p>
          <a:p>
            <a:endParaRPr lang="en-US" sz="800" dirty="0"/>
          </a:p>
          <a:p>
            <a:r>
              <a:rPr lang="en-US" dirty="0"/>
              <a:t>Watch for foods high in sodium - these can increase blood pressure.</a:t>
            </a:r>
          </a:p>
          <a:p>
            <a:endParaRPr lang="en-US" sz="800" dirty="0"/>
          </a:p>
          <a:p>
            <a:r>
              <a:rPr lang="en-US" b="1" i="1" dirty="0"/>
              <a:t>On average, the higher your salt intake, the higher your blood pressure.</a:t>
            </a:r>
          </a:p>
          <a:p>
            <a:pPr marL="285750" indent="-285750">
              <a:buFont typeface="Arial" panose="020B0604020202020204" pitchFamily="34" charset="0"/>
              <a:buChar char="•"/>
            </a:pPr>
            <a:r>
              <a:rPr lang="en-US" dirty="0"/>
              <a:t>When reading labels, watch for these key terms, and know what they mean.</a:t>
            </a:r>
          </a:p>
          <a:p>
            <a:pPr marL="979488" lvl="2" indent="-285750">
              <a:buFont typeface="Courier New" panose="02070309020205020404" pitchFamily="49" charset="0"/>
              <a:buChar char="-"/>
            </a:pPr>
            <a:r>
              <a:rPr lang="en-US" b="1" i="1" dirty="0"/>
              <a:t>Free</a:t>
            </a:r>
          </a:p>
          <a:p>
            <a:pPr marL="979488" lvl="2" indent="-285750">
              <a:buFont typeface="Courier New" panose="02070309020205020404" pitchFamily="49" charset="0"/>
              <a:buChar char="-"/>
            </a:pPr>
            <a:r>
              <a:rPr lang="en-US" b="1" i="1" dirty="0"/>
              <a:t>Very Low </a:t>
            </a:r>
            <a:r>
              <a:rPr lang="en-US" dirty="0"/>
              <a:t>and </a:t>
            </a:r>
            <a:r>
              <a:rPr lang="en-US" b="1" i="1" dirty="0"/>
              <a:t>Low</a:t>
            </a:r>
          </a:p>
          <a:p>
            <a:pPr marL="979488" lvl="2" indent="-285750">
              <a:buFont typeface="Courier New" panose="02070309020205020404" pitchFamily="49" charset="0"/>
              <a:buChar char="-"/>
            </a:pPr>
            <a:r>
              <a:rPr lang="en-US" b="1" i="1" dirty="0"/>
              <a:t>Reduced</a:t>
            </a:r>
            <a:r>
              <a:rPr lang="en-US" dirty="0"/>
              <a:t> or </a:t>
            </a:r>
            <a:r>
              <a:rPr lang="en-US" b="1" i="1" dirty="0"/>
              <a:t>Less</a:t>
            </a:r>
            <a:br>
              <a:rPr lang="en-US" dirty="0"/>
            </a:br>
            <a:endParaRPr lang="en-US" dirty="0"/>
          </a:p>
          <a:p>
            <a:endParaRPr lang="en-US" sz="1400" dirty="0"/>
          </a:p>
          <a:p>
            <a:endParaRPr lang="en-US" sz="1400" dirty="0"/>
          </a:p>
          <a:p>
            <a:pPr algn="r"/>
            <a:r>
              <a:rPr lang="en-US" sz="1400" dirty="0"/>
              <a:t>(AHA, 2014; USDA 2008)</a:t>
            </a:r>
          </a:p>
          <a:p>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8</a:t>
            </a:fld>
            <a:endParaRPr lang="en-US" dirty="0"/>
          </a:p>
        </p:txBody>
      </p:sp>
    </p:spTree>
    <p:extLst>
      <p:ext uri="{BB962C8B-B14F-4D97-AF65-F5344CB8AC3E}">
        <p14:creationId xmlns:p14="http://schemas.microsoft.com/office/powerpoint/2010/main" val="231022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w.nhlbi.nih.gov/files/docs/public/heart/hbp_low.pdf - Google Chrome"/>
          <p:cNvPicPr>
            <a:picLocks noChangeAspect="1"/>
          </p:cNvPicPr>
          <p:nvPr/>
        </p:nvPicPr>
        <p:blipFill rotWithShape="1">
          <a:blip r:embed="rId3">
            <a:extLst>
              <a:ext uri="{28A0092B-C50C-407E-A947-70E740481C1C}">
                <a14:useLocalDpi xmlns:a14="http://schemas.microsoft.com/office/drawing/2010/main" val="0"/>
              </a:ext>
            </a:extLst>
          </a:blip>
          <a:srcRect l="12838" t="14879" r="7655" b="9712"/>
          <a:stretch/>
        </p:blipFill>
        <p:spPr>
          <a:xfrm>
            <a:off x="447122" y="2196923"/>
            <a:ext cx="8239677" cy="4350319"/>
          </a:xfrm>
          <a:prstGeom prst="rect">
            <a:avLst/>
          </a:prstGeom>
          <a:ln>
            <a:noFill/>
          </a:ln>
          <a:effectLst/>
        </p:spPr>
      </p:pic>
      <p:sp>
        <p:nvSpPr>
          <p:cNvPr id="5" name="Title 1"/>
          <p:cNvSpPr txBox="1">
            <a:spLocks/>
          </p:cNvSpPr>
          <p:nvPr/>
        </p:nvSpPr>
        <p:spPr>
          <a:xfrm>
            <a:off x="328613" y="3286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Shopping for blood pressure friendly foods</a:t>
            </a:r>
          </a:p>
        </p:txBody>
      </p:sp>
      <p:sp>
        <p:nvSpPr>
          <p:cNvPr id="6" name="Content Placeholder 6"/>
          <p:cNvSpPr txBox="1">
            <a:spLocks/>
          </p:cNvSpPr>
          <p:nvPr/>
        </p:nvSpPr>
        <p:spPr bwMode="black">
          <a:xfrm>
            <a:off x="614940" y="1520037"/>
            <a:ext cx="8339137" cy="92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2000" b="1" kern="0" dirty="0"/>
              <a:t>Food Labels: Frozen vs. Canned</a:t>
            </a:r>
          </a:p>
        </p:txBody>
      </p:sp>
    </p:spTree>
    <p:extLst>
      <p:ext uri="{BB962C8B-B14F-4D97-AF65-F5344CB8AC3E}">
        <p14:creationId xmlns:p14="http://schemas.microsoft.com/office/powerpoint/2010/main" val="1755997480"/>
      </p:ext>
    </p:extLst>
  </p:cSld>
  <p:clrMapOvr>
    <a:masterClrMapping/>
  </p:clrMapOvr>
</p:sld>
</file>

<file path=ppt/theme/theme1.xml><?xml version="1.0" encoding="utf-8"?>
<a:theme xmlns:a="http://schemas.openxmlformats.org/drawingml/2006/main" name="blank">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YMCA-Red">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MCA-Blu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YMCA-Green">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57036024-9c42-47e2-ba26-a8df803f549b" xsi:nil="true"/>
    <SharedWithUsers xmlns="15345a9b-c007-42a0-b5e1-6d16e5f1fdfc">
      <UserInfo>
        <DisplayName>Combs, Ava</DisplayName>
        <AccountId>36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774079108CC64F9E700A77EB91B401" ma:contentTypeVersion="14" ma:contentTypeDescription="Create a new document." ma:contentTypeScope="" ma:versionID="88a2e9204b41e062e42cf09ae38b0655">
  <xsd:schema xmlns:xsd="http://www.w3.org/2001/XMLSchema" xmlns:xs="http://www.w3.org/2001/XMLSchema" xmlns:p="http://schemas.microsoft.com/office/2006/metadata/properties" xmlns:ns2="57036024-9c42-47e2-ba26-a8df803f549b" xmlns:ns3="15345a9b-c007-42a0-b5e1-6d16e5f1fdfc" targetNamespace="http://schemas.microsoft.com/office/2006/metadata/properties" ma:root="true" ma:fieldsID="d4739c6408e9500cf0d4541e84dbec49" ns2:_="" ns3:_="">
    <xsd:import namespace="57036024-9c42-47e2-ba26-a8df803f549b"/>
    <xsd:import namespace="15345a9b-c007-42a0-b5e1-6d16e5f1fd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36024-9c42-47e2-ba26-a8df803f54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345a9b-c007-42a0-b5e1-6d16e5f1fdf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7EB2FC-2A37-43F5-8FAB-7A41C400AF6D}">
  <ds:schemaRefs>
    <ds:schemaRef ds:uri="http://www.w3.org/XML/1998/namespace"/>
    <ds:schemaRef ds:uri="http://schemas.microsoft.com/office/2006/documentManagement/types"/>
    <ds:schemaRef ds:uri="http://purl.org/dc/dcmitype/"/>
    <ds:schemaRef ds:uri="http://schemas.openxmlformats.org/package/2006/metadata/core-properties"/>
    <ds:schemaRef ds:uri="http://purl.org/dc/terms/"/>
    <ds:schemaRef ds:uri="http://schemas.microsoft.com/office/infopath/2007/PartnerControls"/>
    <ds:schemaRef ds:uri="15345a9b-c007-42a0-b5e1-6d16e5f1fdfc"/>
    <ds:schemaRef ds:uri="57036024-9c42-47e2-ba26-a8df803f549b"/>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A645E6D-9E4D-4378-B3DB-21F1CB05B9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036024-9c42-47e2-ba26-a8df803f549b"/>
    <ds:schemaRef ds:uri="15345a9b-c007-42a0-b5e1-6d16e5f1f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8DDC2D-5781-4583-95B9-2A9EC12592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44201</TotalTime>
  <Words>2854</Words>
  <Application>Microsoft Office PowerPoint</Application>
  <PresentationFormat>On-screen Show (4:3)</PresentationFormat>
  <Paragraphs>317</Paragraphs>
  <Slides>23</Slides>
  <Notes>23</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23</vt:i4>
      </vt:variant>
    </vt:vector>
  </HeadingPairs>
  <TitlesOfParts>
    <vt:vector size="31" baseType="lpstr">
      <vt:lpstr>Arial</vt:lpstr>
      <vt:lpstr>Courier New</vt:lpstr>
      <vt:lpstr>Verdana</vt:lpstr>
      <vt:lpstr>blank</vt:lpstr>
      <vt:lpstr>YMCA-Red</vt:lpstr>
      <vt:lpstr>YMCA-Purple</vt:lpstr>
      <vt:lpstr>YMCA-Blue</vt:lpstr>
      <vt:lpstr>YMCA-Green</vt:lpstr>
      <vt:lpstr>Blood Pressure  Self-monitoring program</vt:lpstr>
      <vt:lpstr>Shopping, preparing &amp; cooking food for better blood pressure management</vt:lpstr>
      <vt:lpstr>Nutrition &amp; blood pressure</vt:lpstr>
      <vt:lpstr>nutrition &amp; Blood pressure </vt:lpstr>
      <vt:lpstr>nutrition &amp; Blood pressure </vt:lpstr>
      <vt:lpstr>PowerPoint Presentation</vt:lpstr>
      <vt:lpstr>Shopping for blood pressure friendly foods</vt:lpstr>
      <vt:lpstr>Shopping for blood pressure friendly foods</vt:lpstr>
      <vt:lpstr>PowerPoint Presentation</vt:lpstr>
      <vt:lpstr>PowerPoint Presentation</vt:lpstr>
      <vt:lpstr>PowerPoint Presentation</vt:lpstr>
      <vt:lpstr>PowerPoint Presentation</vt:lpstr>
      <vt:lpstr>PowerPoint Presentation</vt:lpstr>
      <vt:lpstr>PowerPoint Presentation</vt:lpstr>
      <vt:lpstr>Activity Recipe Makeover</vt:lpstr>
      <vt:lpstr>PowerPoint Presentation</vt:lpstr>
      <vt:lpstr>PowerPoint Presentation</vt:lpstr>
      <vt:lpstr>Discussion</vt:lpstr>
      <vt:lpstr>PowerPoint Presentation</vt:lpstr>
      <vt:lpstr>Physical activity and blood pressure management</vt:lpstr>
      <vt:lpstr>Physical Activity and blood pressure management</vt:lpstr>
      <vt:lpstr>Physical Activity and blood pressure management</vt:lpstr>
      <vt:lpstr>Thank You</vt:lpstr>
    </vt:vector>
  </TitlesOfParts>
  <Company>YMCA of the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  Self-monitoring program</dc:title>
  <dc:creator>Austin, Ashlee</dc:creator>
  <cp:lastModifiedBy>Catoree Joseph</cp:lastModifiedBy>
  <cp:revision>286</cp:revision>
  <cp:lastPrinted>2022-03-29T16:18:38Z</cp:lastPrinted>
  <dcterms:created xsi:type="dcterms:W3CDTF">2014-09-03T15:49:07Z</dcterms:created>
  <dcterms:modified xsi:type="dcterms:W3CDTF">2023-11-14T19:41:16Z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0x0101009E774079108CC64F9E700A77EB91B401</vt:lpwstr>
  </property>
  <property fmtid="{D5CDD505-2E9C-101B-9397-08002B2CF9AE}" pid="3" name="Order">
    <vt:r8>1488100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