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91" r:id="rId4"/>
    <p:sldMasterId id="2147484004" r:id="rId5"/>
    <p:sldMasterId id="2147484017" r:id="rId6"/>
    <p:sldMasterId id="2147484030" r:id="rId7"/>
    <p:sldMasterId id="2147484043" r:id="rId8"/>
  </p:sldMasterIdLst>
  <p:notesMasterIdLst>
    <p:notesMasterId r:id="rId32"/>
  </p:notesMasterIdLst>
  <p:sldIdLst>
    <p:sldId id="286" r:id="rId9"/>
    <p:sldId id="363" r:id="rId10"/>
    <p:sldId id="362" r:id="rId11"/>
    <p:sldId id="356" r:id="rId12"/>
    <p:sldId id="342" r:id="rId13"/>
    <p:sldId id="357" r:id="rId14"/>
    <p:sldId id="328" r:id="rId15"/>
    <p:sldId id="329" r:id="rId16"/>
    <p:sldId id="358" r:id="rId17"/>
    <p:sldId id="336" r:id="rId18"/>
    <p:sldId id="339" r:id="rId19"/>
    <p:sldId id="359" r:id="rId20"/>
    <p:sldId id="360" r:id="rId21"/>
    <p:sldId id="361" r:id="rId22"/>
    <p:sldId id="333" r:id="rId23"/>
    <p:sldId id="334" r:id="rId24"/>
    <p:sldId id="335" r:id="rId25"/>
    <p:sldId id="318" r:id="rId26"/>
    <p:sldId id="352" r:id="rId27"/>
    <p:sldId id="354" r:id="rId28"/>
    <p:sldId id="353" r:id="rId29"/>
    <p:sldId id="364" r:id="rId30"/>
    <p:sldId id="310"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2160">
          <p15:clr>
            <a:srgbClr val="A4A3A4"/>
          </p15:clr>
        </p15:guide>
        <p15:guide id="2" orient="horz" pos="956">
          <p15:clr>
            <a:srgbClr val="A4A3A4"/>
          </p15:clr>
        </p15:guide>
        <p15:guide id="3" orient="horz" pos="4098">
          <p15:clr>
            <a:srgbClr val="A4A3A4"/>
          </p15:clr>
        </p15:guide>
        <p15:guide id="4" pos="2880">
          <p15:clr>
            <a:srgbClr val="A4A3A4"/>
          </p15:clr>
        </p15:guide>
        <p15:guide id="5" pos="4135">
          <p15:clr>
            <a:srgbClr val="A4A3A4"/>
          </p15:clr>
        </p15:guide>
        <p15:guide id="6" pos="3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F"/>
    <a:srgbClr val="A92B31"/>
    <a:srgbClr val="F15922"/>
    <a:srgbClr val="5C2E91"/>
    <a:srgbClr val="C6168D"/>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78129" autoAdjust="0"/>
  </p:normalViewPr>
  <p:slideViewPr>
    <p:cSldViewPr snapToGrid="0">
      <p:cViewPr varScale="1">
        <p:scale>
          <a:sx n="91" d="100"/>
          <a:sy n="91" d="100"/>
        </p:scale>
        <p:origin x="1532" y="64"/>
      </p:cViewPr>
      <p:guideLst>
        <p:guide orient="horz" pos="2160"/>
        <p:guide orient="horz" pos="956"/>
        <p:guide orient="horz" pos="4098"/>
        <p:guide pos="2880"/>
        <p:guide pos="4135"/>
        <p:guide pos="300"/>
      </p:guideLst>
    </p:cSldViewPr>
  </p:slideViewPr>
  <p:outlineViewPr>
    <p:cViewPr>
      <p:scale>
        <a:sx n="33" d="100"/>
        <a:sy n="33" d="100"/>
      </p:scale>
      <p:origin x="0" y="22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dirty="0"/>
          </a:p>
        </p:txBody>
      </p:sp>
    </p:spTree>
    <p:extLst>
      <p:ext uri="{BB962C8B-B14F-4D97-AF65-F5344CB8AC3E}">
        <p14:creationId xmlns:p14="http://schemas.microsoft.com/office/powerpoint/2010/main" val="30065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Welcome participants to the Blood Pressure Self-Monitoring Program Nutrition Education Seminar</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Introduce yourself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These nutrition seminars address various ways of eating that we should be mindful of to stay healthy and effectively manage blood pressure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Share that today’s seminar will be on heart healthy eating for life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Encourage participants to use this opportunity to share ideas and experiences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a:t>
            </a:fld>
            <a:endParaRPr lang="en-US" dirty="0"/>
          </a:p>
        </p:txBody>
      </p:sp>
    </p:spTree>
    <p:extLst>
      <p:ext uri="{BB962C8B-B14F-4D97-AF65-F5344CB8AC3E}">
        <p14:creationId xmlns:p14="http://schemas.microsoft.com/office/powerpoint/2010/main" val="405088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Why the emphasis on potassium?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Reduces the effect of sodium</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Relaxes blood vessel walls, which helps reduce blood pressure</a:t>
            </a:r>
            <a:endParaRPr lang="en-US" sz="1600" kern="1200" dirty="0">
              <a:solidFill>
                <a:schemeClr val="tx1"/>
              </a:solidFill>
              <a:effectLst/>
              <a:latin typeface="Verdana" pitchFamily="64" charset="0"/>
              <a:ea typeface="ＭＳ Ｐゴシック" pitchFamily="64" charset="-128"/>
              <a:cs typeface="+mn-cs"/>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Remember-eating a variety of foods, including a lot of colorful fruits and veggies helps your body to consume all of its heart healthy nutrients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4700mg of potassium is recommended per day but most Americans struggle to meet this goal. On average we consume 2,640 mg per day.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Too much potassium, as you get older, is more difficult for kidneys to remove from our blood</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10</a:t>
            </a:fld>
            <a:endParaRPr lang="en-US" dirty="0"/>
          </a:p>
        </p:txBody>
      </p:sp>
    </p:spTree>
    <p:extLst>
      <p:ext uri="{BB962C8B-B14F-4D97-AF65-F5344CB8AC3E}">
        <p14:creationId xmlns:p14="http://schemas.microsoft.com/office/powerpoint/2010/main" val="102838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The American Heart Association recommends the following to get key nutrients: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Eat a balanced, healthy diet and include a variety from all food groups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Consume recommended amounts of Omega 3’s (EPA &amp; DHA)</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It is not recommended that one take antioxidant vitamin supplements.  It’s always better to get vitamins and minerals by eating a balanced, varied diet</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If you do not think you can reach your vitamin and minerals goals through your diet, always check with your healthcare provider before starting any supplements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11</a:t>
            </a:fld>
            <a:endParaRPr lang="en-US" dirty="0"/>
          </a:p>
        </p:txBody>
      </p:sp>
    </p:spTree>
    <p:extLst>
      <p:ext uri="{BB962C8B-B14F-4D97-AF65-F5344CB8AC3E}">
        <p14:creationId xmlns:p14="http://schemas.microsoft.com/office/powerpoint/2010/main" val="87362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Choose heart healthy snacks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examples on the slide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Remember to check the label to see what the portion size is</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does moderation look like to you?</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Verdana" pitchFamily="64" charset="0"/>
                <a:ea typeface="ＭＳ Ｐゴシック" pitchFamily="64" charset="-128"/>
                <a:cs typeface="ＭＳ Ｐゴシック" pitchFamily="64" charset="-128"/>
              </a:rPr>
              <a:t>How can you have foods in moderation?  Listen for: measuring, prepacking, weighing, planning ahead</a:t>
            </a:r>
          </a:p>
          <a:p>
            <a:pPr lvl="0"/>
            <a:endParaRPr lang="en-US" sz="120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12</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It’s important to understand what is on the menu and know what to look for</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the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Sometimes foods are prepared with a rub which can be high in sodium-ask for a lower salt options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Once you understand what’s on the menu, it’s important to be able to ask for more information, modifications or substitutions</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Does anyone have any experiences asking for information, substitutions or modifications when eating out, that they’d like to share?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Let’s practice:</a:t>
            </a:r>
          </a:p>
          <a:p>
            <a:r>
              <a:rPr lang="en-US" sz="1200" b="1" kern="1200" dirty="0">
                <a:solidFill>
                  <a:schemeClr val="tx1"/>
                </a:solidFill>
                <a:effectLst/>
                <a:latin typeface="Verdana" pitchFamily="64" charset="0"/>
                <a:ea typeface="ＭＳ Ｐゴシック" pitchFamily="64" charset="-128"/>
                <a:cs typeface="ＭＳ Ｐゴシック" pitchFamily="64" charset="-128"/>
              </a:rPr>
              <a:t>Divide the group into pairs or triads and have them role practice asking for heart healthier choices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13</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Make informed choices and be selective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the tips on the slide</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Ask a few participants if they want to share something that is coming up where these tips would be helpful, and how they might use them</a:t>
            </a: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14</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Verdana" pitchFamily="64" charset="0"/>
                <a:ea typeface="ＭＳ Ｐゴシック" pitchFamily="64" charset="-128"/>
                <a:cs typeface="ＭＳ Ｐゴシック" pitchFamily="64" charset="-128"/>
              </a:rPr>
              <a:t>Divide the participants into smaller groups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15</a:t>
            </a:fld>
            <a:endParaRPr lang="en-US" dirty="0"/>
          </a:p>
        </p:txBody>
      </p:sp>
    </p:spTree>
    <p:extLst>
      <p:ext uri="{BB962C8B-B14F-4D97-AF65-F5344CB8AC3E}">
        <p14:creationId xmlns:p14="http://schemas.microsoft.com/office/powerpoint/2010/main" val="194498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r>
              <a:rPr lang="en-US" sz="1200" b="1" kern="1200" dirty="0">
                <a:solidFill>
                  <a:schemeClr val="tx1"/>
                </a:solidFill>
                <a:effectLst/>
                <a:latin typeface="Verdana" pitchFamily="64" charset="0"/>
                <a:ea typeface="ＭＳ Ｐゴシック" pitchFamily="64" charset="-128"/>
                <a:cs typeface="ＭＳ Ｐゴシック" pitchFamily="64" charset="-128"/>
              </a:rPr>
              <a:t>Activity Instructions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In their small groups, ask the participants to guess how much sodium they think is in one serving of each of the foods on the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Ask the participants to identify which food has the highest amount of sodium</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Ask the groups to share which food they think has the highest amount of sodium</a:t>
            </a: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a:p>
            <a:r>
              <a:rPr lang="en-US" sz="1200" b="1" kern="1200" dirty="0">
                <a:solidFill>
                  <a:schemeClr val="tx1"/>
                </a:solidFill>
                <a:effectLst/>
                <a:latin typeface="Verdana" pitchFamily="64" charset="0"/>
                <a:ea typeface="ＭＳ Ｐゴシック" pitchFamily="64" charset="-128"/>
                <a:cs typeface="ＭＳ Ｐゴシック" pitchFamily="64" charset="-128"/>
              </a:rPr>
              <a:t>Note:  Don’t advance to the next slide until all of the groups have completed the activity</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16</a:t>
            </a:fld>
            <a:endParaRPr lang="en-US" dirty="0"/>
          </a:p>
        </p:txBody>
      </p:sp>
    </p:spTree>
    <p:extLst>
      <p:ext uri="{BB962C8B-B14F-4D97-AF65-F5344CB8AC3E}">
        <p14:creationId xmlns:p14="http://schemas.microsoft.com/office/powerpoint/2010/main" val="381640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do you think when you see these answers?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surprised you?</a:t>
            </a:r>
          </a:p>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Keep in mind that when you buy prepared or packaged foods, you can read the nutrition label to learn the amount of sodium in the product, per serving</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You should always select sodium free, low-sodium or reduced sodium</a:t>
            </a:r>
            <a:r>
              <a:rPr lang="en-US" sz="1200" kern="1200" baseline="0" dirty="0">
                <a:solidFill>
                  <a:schemeClr val="tx1"/>
                </a:solidFill>
                <a:effectLst/>
                <a:latin typeface="Verdana" pitchFamily="64" charset="0"/>
                <a:ea typeface="ＭＳ Ｐゴシック" pitchFamily="64" charset="-128"/>
                <a:cs typeface="ＭＳ Ｐゴシック" pitchFamily="64" charset="-128"/>
              </a:rPr>
              <a:t> foods when they are available</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17</a:t>
            </a:fld>
            <a:endParaRPr lang="en-US" dirty="0"/>
          </a:p>
        </p:txBody>
      </p:sp>
    </p:spTree>
    <p:extLst>
      <p:ext uri="{BB962C8B-B14F-4D97-AF65-F5344CB8AC3E}">
        <p14:creationId xmlns:p14="http://schemas.microsoft.com/office/powerpoint/2010/main" val="1914763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Facilitate group discussion with questions on the slide first</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might they replace in their cabinets and fridge to have more heart healthy snacks and foods on hand?</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How might a menu online be helpful?  Listen for planning ahead, figure out what you can eat before showing up</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Based on what we learned earlier, what are ways to modify a dish to be more heart healthy?  Listen for:  Prepare without added fat, ask for sauce/dressing to be on the side, order more fruits and veggies, skip the appetizers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marL="223838" lvl="1"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19</a:t>
            </a:fld>
            <a:endParaRPr lang="en-US" dirty="0"/>
          </a:p>
        </p:txBody>
      </p:sp>
    </p:spTree>
    <p:extLst>
      <p:ext uri="{BB962C8B-B14F-4D97-AF65-F5344CB8AC3E}">
        <p14:creationId xmlns:p14="http://schemas.microsoft.com/office/powerpoint/2010/main" val="192992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20</a:t>
            </a:fld>
            <a:endParaRPr lang="en-US" dirty="0"/>
          </a:p>
        </p:txBody>
      </p:sp>
    </p:spTree>
    <p:extLst>
      <p:ext uri="{BB962C8B-B14F-4D97-AF65-F5344CB8AC3E}">
        <p14:creationId xmlns:p14="http://schemas.microsoft.com/office/powerpoint/2010/main" val="83248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the topics of today’s seminar</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Nutrition and Blood Pressure Facts</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Fats &amp; Oils</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Vitamins &amp; Minerals</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Healthy Snacks</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Dining Out</a:t>
            </a:r>
            <a:endParaRPr lang="en-US" sz="1600" kern="1200" dirty="0">
              <a:solidFill>
                <a:schemeClr val="tx1"/>
              </a:solidFill>
              <a:effectLst/>
              <a:latin typeface="Verdana" pitchFamily="64" charset="0"/>
              <a:ea typeface="ＭＳ Ｐゴシック" pitchFamily="6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a:t>
            </a:fld>
            <a:endParaRPr lang="en-US" dirty="0"/>
          </a:p>
        </p:txBody>
      </p:sp>
    </p:spTree>
    <p:extLst>
      <p:ext uri="{BB962C8B-B14F-4D97-AF65-F5344CB8AC3E}">
        <p14:creationId xmlns:p14="http://schemas.microsoft.com/office/powerpoint/2010/main" val="2442524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Emphasize physical activity should be the equivalent of a brisk walk</a:t>
            </a: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other potential benefits to working towards 180 minutes of physical activity a week?</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ways you can add physical activity to your day?</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21</a:t>
            </a:fld>
            <a:endParaRPr lang="en-US" dirty="0"/>
          </a:p>
        </p:txBody>
      </p:sp>
    </p:spTree>
    <p:extLst>
      <p:ext uri="{BB962C8B-B14F-4D97-AF65-F5344CB8AC3E}">
        <p14:creationId xmlns:p14="http://schemas.microsoft.com/office/powerpoint/2010/main" val="1913946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22</a:t>
            </a:fld>
            <a:endParaRPr lang="en-US" dirty="0"/>
          </a:p>
        </p:txBody>
      </p:sp>
    </p:spTree>
    <p:extLst>
      <p:ext uri="{BB962C8B-B14F-4D97-AF65-F5344CB8AC3E}">
        <p14:creationId xmlns:p14="http://schemas.microsoft.com/office/powerpoint/2010/main" val="1449628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Do a quick debrief of their takeaways from the session and changes they will make to eat for a healthy heart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Pass out handouts:  Why should I Limit Sodium? Tips for Eating Healthy When Eating Out, Eat for a Healthy Heart (2 different handouts)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Share information on upcoming Nutrition Education Seminars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Remind participants to self-monitor and track their blood pressure at home and attend office hours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23</a:t>
            </a:fld>
            <a:endParaRPr lang="en-US" dirty="0"/>
          </a:p>
        </p:txBody>
      </p:sp>
    </p:spTree>
    <p:extLst>
      <p:ext uri="{BB962C8B-B14F-4D97-AF65-F5344CB8AC3E}">
        <p14:creationId xmlns:p14="http://schemas.microsoft.com/office/powerpoint/2010/main" val="386472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Our food choices impact our blood pressure.  We need to consider nutrition as a part of a healthy lifestyle that keeps our blood pressure well managed</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a:t>
            </a:fld>
            <a:endParaRPr lang="en-US" dirty="0"/>
          </a:p>
        </p:txBody>
      </p:sp>
    </p:spTree>
    <p:extLst>
      <p:ext uri="{BB962C8B-B14F-4D97-AF65-F5344CB8AC3E}">
        <p14:creationId xmlns:p14="http://schemas.microsoft.com/office/powerpoint/2010/main" val="379576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Eating for a healthy heart is a key factor in the fight to prevent cardiovascular disease (which includes coronary heart disease, stroke and heart failure)</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Eating a variety of fruits and vegetables may help manage weight, cholesterol and blood pressure</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A healthy dietary pattern emphasizes </a:t>
            </a:r>
            <a:endParaRPr lang="en-US" sz="1600" kern="1200" dirty="0">
              <a:solidFill>
                <a:schemeClr val="tx1"/>
              </a:solidFill>
              <a:effectLst/>
              <a:latin typeface="Verdana" pitchFamily="64" charset="0"/>
              <a:ea typeface="ＭＳ Ｐゴシック" pitchFamily="64" charset="-128"/>
              <a:cs typeface="+mn-cs"/>
            </a:endParaRPr>
          </a:p>
          <a:p>
            <a:pPr lvl="2"/>
            <a:r>
              <a:rPr lang="en-US" sz="1200" kern="1200" dirty="0">
                <a:solidFill>
                  <a:schemeClr val="tx1"/>
                </a:solidFill>
                <a:effectLst/>
                <a:latin typeface="Verdana" pitchFamily="64" charset="0"/>
                <a:ea typeface="ＭＳ Ｐゴシック" pitchFamily="64" charset="-128"/>
                <a:cs typeface="+mn-cs"/>
              </a:rPr>
              <a:t>Fruits and vegetables</a:t>
            </a:r>
            <a:endParaRPr lang="en-US" sz="1600" kern="1200" dirty="0">
              <a:solidFill>
                <a:schemeClr val="tx1"/>
              </a:solidFill>
              <a:effectLst/>
              <a:latin typeface="Verdana" pitchFamily="64" charset="0"/>
              <a:ea typeface="ＭＳ Ｐゴシック" pitchFamily="64" charset="-128"/>
              <a:cs typeface="+mn-cs"/>
            </a:endParaRPr>
          </a:p>
          <a:p>
            <a:pPr lvl="2"/>
            <a:r>
              <a:rPr lang="en-US" sz="1200" kern="1200" dirty="0">
                <a:solidFill>
                  <a:schemeClr val="tx1"/>
                </a:solidFill>
                <a:effectLst/>
                <a:latin typeface="Verdana" pitchFamily="64" charset="0"/>
                <a:ea typeface="ＭＳ Ｐゴシック" pitchFamily="64" charset="-128"/>
                <a:cs typeface="+mn-cs"/>
              </a:rPr>
              <a:t>Whole grains</a:t>
            </a:r>
            <a:endParaRPr lang="en-US" sz="1600" kern="1200" dirty="0">
              <a:solidFill>
                <a:schemeClr val="tx1"/>
              </a:solidFill>
              <a:effectLst/>
              <a:latin typeface="Verdana" pitchFamily="64" charset="0"/>
              <a:ea typeface="ＭＳ Ｐゴシック" pitchFamily="64" charset="-128"/>
              <a:cs typeface="+mn-cs"/>
            </a:endParaRPr>
          </a:p>
          <a:p>
            <a:pPr lvl="2"/>
            <a:r>
              <a:rPr lang="en-US" sz="1200" kern="1200" dirty="0">
                <a:solidFill>
                  <a:schemeClr val="tx1"/>
                </a:solidFill>
                <a:effectLst/>
                <a:latin typeface="Verdana" pitchFamily="64" charset="0"/>
                <a:ea typeface="ＭＳ Ｐゴシック" pitchFamily="64" charset="-128"/>
                <a:cs typeface="+mn-cs"/>
              </a:rPr>
              <a:t>Low-fat dairy products</a:t>
            </a:r>
            <a:endParaRPr lang="en-US" sz="1600" kern="1200" dirty="0">
              <a:solidFill>
                <a:schemeClr val="tx1"/>
              </a:solidFill>
              <a:effectLst/>
              <a:latin typeface="Verdana" pitchFamily="64" charset="0"/>
              <a:ea typeface="ＭＳ Ｐゴシック" pitchFamily="64" charset="-128"/>
              <a:cs typeface="+mn-cs"/>
            </a:endParaRPr>
          </a:p>
          <a:p>
            <a:pPr lvl="2"/>
            <a:r>
              <a:rPr lang="en-US" sz="1200" kern="1200" dirty="0">
                <a:solidFill>
                  <a:schemeClr val="tx1"/>
                </a:solidFill>
                <a:effectLst/>
                <a:latin typeface="Verdana" pitchFamily="64" charset="0"/>
                <a:ea typeface="ＭＳ Ｐゴシック" pitchFamily="64" charset="-128"/>
                <a:cs typeface="+mn-cs"/>
              </a:rPr>
              <a:t>Skinless poultry and fish</a:t>
            </a:r>
            <a:endParaRPr lang="en-US" sz="1600" kern="1200" dirty="0">
              <a:solidFill>
                <a:schemeClr val="tx1"/>
              </a:solidFill>
              <a:effectLst/>
              <a:latin typeface="Verdana" pitchFamily="64" charset="0"/>
              <a:ea typeface="ＭＳ Ｐゴシック" pitchFamily="64" charset="-128"/>
              <a:cs typeface="+mn-cs"/>
            </a:endParaRPr>
          </a:p>
          <a:p>
            <a:pPr lvl="2"/>
            <a:r>
              <a:rPr lang="en-US" sz="1200" kern="1200" dirty="0">
                <a:solidFill>
                  <a:schemeClr val="tx1"/>
                </a:solidFill>
                <a:effectLst/>
                <a:latin typeface="Verdana" pitchFamily="64" charset="0"/>
                <a:ea typeface="ＭＳ Ｐゴシック" pitchFamily="64" charset="-128"/>
                <a:cs typeface="+mn-cs"/>
              </a:rPr>
              <a:t>Nuts and legumes</a:t>
            </a:r>
            <a:endParaRPr lang="en-US" sz="1600" kern="1200" dirty="0">
              <a:solidFill>
                <a:schemeClr val="tx1"/>
              </a:solidFill>
              <a:effectLst/>
              <a:latin typeface="Verdana" pitchFamily="64" charset="0"/>
              <a:ea typeface="ＭＳ Ｐゴシック" pitchFamily="64" charset="-128"/>
              <a:cs typeface="+mn-cs"/>
            </a:endParaRPr>
          </a:p>
          <a:p>
            <a:pPr lvl="2"/>
            <a:r>
              <a:rPr lang="en-US" sz="1200" kern="1200" dirty="0">
                <a:solidFill>
                  <a:schemeClr val="tx1"/>
                </a:solidFill>
                <a:effectLst/>
                <a:latin typeface="Verdana" pitchFamily="64" charset="0"/>
                <a:ea typeface="ＭＳ Ｐゴシック" pitchFamily="64" charset="-128"/>
                <a:cs typeface="+mn-cs"/>
              </a:rPr>
              <a:t>Non-tropical vegetable oils</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Limiting salt or sodium, saturated fat, trans fat and sweets in your diet can also lower your blood pressure</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A healthy eating pattern can be adapted based on your cultural and food preferences and for medical conditions such as diabetes</a:t>
            </a:r>
            <a:endParaRPr lang="en-US" sz="1600" kern="1200" dirty="0">
              <a:solidFill>
                <a:schemeClr val="tx1"/>
              </a:solidFill>
              <a:effectLst/>
              <a:latin typeface="Verdana" pitchFamily="64" charset="0"/>
              <a:ea typeface="ＭＳ Ｐゴシック" pitchFamily="64" charset="-128"/>
              <a:cs typeface="+mn-cs"/>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Taking steps to eat a healthy diet can provide long term benefits to your health and your heart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It’s recommended that you eat a variety of foods from all of the food groups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Verdana" pitchFamily="64" charset="0"/>
                <a:ea typeface="ＭＳ Ｐゴシック" pitchFamily="64" charset="-128"/>
                <a:cs typeface="ＭＳ Ｐゴシック" pitchFamily="64" charset="-128"/>
              </a:rPr>
              <a:t>Look for the American Heart Association heart-check mark to see if the foods you are eating meet the American Heart Association criteria for saturated fat, trans fat, sodium, cholesterol, and important nutrients  </a:t>
            </a:r>
          </a:p>
          <a:p>
            <a:pPr lvl="0"/>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We need to think about a lifestyle that promotes a healthy heart and includes a variety of foods.  This slide breaks down a day into the recommended servings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Aim for the recommended servings to ensure your body is consuming all of the minerals and vitamins it needs to be heart healthy</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do you notice about the categories?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Does it look like a variety of foods?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Think about a typical day.  How are you doing meeting the recommended daily servings and eating a variety of foods?</a:t>
            </a: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5</a:t>
            </a:fld>
            <a:endParaRPr lang="en-US" dirty="0"/>
          </a:p>
        </p:txBody>
      </p:sp>
    </p:spTree>
    <p:extLst>
      <p:ext uri="{BB962C8B-B14F-4D97-AF65-F5344CB8AC3E}">
        <p14:creationId xmlns:p14="http://schemas.microsoft.com/office/powerpoint/2010/main" val="266658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Slide Builds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It’s important to remember to look for ways to reduce sodium intake for healthy heart eating</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Most Americans eat too much sodium, which increases their risk for high blood pressure, heart disease and stroke</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Most of the sodium (75%) comes from processed and restaurant foods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You can monitor your sodium intake by doing the following: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Read nutrition labels</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Eat more servings of fruits and vegetables each day</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Eat out less, cook more at home</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Limit salty foods</a:t>
            </a:r>
            <a:endParaRPr lang="en-US" sz="1600" kern="1200" dirty="0">
              <a:solidFill>
                <a:schemeClr val="tx1"/>
              </a:solidFill>
              <a:effectLst/>
              <a:latin typeface="Verdana" pitchFamily="64" charset="0"/>
              <a:ea typeface="ＭＳ Ｐゴシック" pitchFamily="64" charset="-128"/>
              <a:cs typeface="+mn-cs"/>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Ask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ways you are working to reduce sodium?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6</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Fats have different effects on the cholesterol levels in your body:</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Saturated fats and trans fats raise LDL cholesterol (“lousy” cholesterol). These types of fats are solid at room temperature</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Monounsaturated fats and polyunsaturated fats can help lower LDL cholesterol levels, which is beneficial to heart health.  These fats are liquid at room temperature</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Research has shown that omega-3 fatty acids decrease the risk of arrhythmias (abnormal heartbeats), decrease triglyceride levels, slow the growth rate of atherosclerotic plaque and can slightly lower blood pressure</a:t>
            </a:r>
            <a:endParaRPr lang="en-US" sz="1600" kern="1200" dirty="0">
              <a:solidFill>
                <a:schemeClr val="tx1"/>
              </a:solidFill>
              <a:effectLst/>
              <a:latin typeface="Verdana" pitchFamily="64" charset="0"/>
              <a:ea typeface="ＭＳ Ｐゴシック" pitchFamily="64" charset="-128"/>
              <a:cs typeface="+mn-cs"/>
            </a:endParaRPr>
          </a:p>
          <a:p>
            <a:endParaRPr lang="en-US" sz="1200" b="0" i="0" kern="1200" baseline="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7</a:t>
            </a:fld>
            <a:endParaRPr lang="en-US" dirty="0"/>
          </a:p>
        </p:txBody>
      </p:sp>
    </p:spTree>
    <p:extLst>
      <p:ext uri="{BB962C8B-B14F-4D97-AF65-F5344CB8AC3E}">
        <p14:creationId xmlns:p14="http://schemas.microsoft.com/office/powerpoint/2010/main" val="422054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Let’s take a look at examples of different fats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There are many sources of fat, so your diet can include a variety of foods to meet your dietary fat needs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slide:  emphasize decreasing saturated and trans fat and increasing monounsaturated fat, polyunsaturated fat and omega-3’s.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8</a:t>
            </a:fld>
            <a:endParaRPr lang="en-US" dirty="0"/>
          </a:p>
        </p:txBody>
      </p:sp>
    </p:spTree>
    <p:extLst>
      <p:ext uri="{BB962C8B-B14F-4D97-AF65-F5344CB8AC3E}">
        <p14:creationId xmlns:p14="http://schemas.microsoft.com/office/powerpoint/2010/main" val="17690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Several vitamins and minerals are critical to heart health</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Studies show a diet rich in vitamin E produces a reduction of more than 40 percent in the risk of stroke, heart attack and heart disease.  Vitamin E is found in nuts, seeds and cooking oils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The Cleveland Clinic reports that vitamin D helps treat diabetes and cancer, build strong bones and prevent heart disease.  You can get vitamin D from sunlight, milk and cereal</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One of the primary benefits of potassium is its ability to lower blood pressure, which can in turn help lower the risk of heart disease.  One report in the March 15, 2011 issue of “Current Hypertension Reports,” states that intakes of potassium in amounts of 4,700 mg per day can lower blood pressure and reduce the risk of heart attack and stroke by 8 to 15 percent.  This is also the amount of daily potassium recommended in the DASH way of eating.  Sources of potassium include lean meats, fish, citrus fruits and citrus juice, potatoes, lima beans, tomatoes, spinach, mushrooms, cantaloupe and fat free or low fat dairy products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Magnesium is an essential mineral that has an effect on the heart.  The National Institutes of Health reports that magnesium maintains blood pressure and proper heart rhythm by keeping the muscles functioning properly.  Nuts, beans, spinach, peanut butter, halibut, potatoes and avocados are sources of magnesium</a:t>
            </a:r>
          </a:p>
          <a:p>
            <a:endParaRPr lang="en-US" sz="1200" b="0" i="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9</a:t>
            </a:fld>
            <a:endParaRPr lang="en-US" dirty="0"/>
          </a:p>
        </p:txBody>
      </p:sp>
    </p:spTree>
    <p:extLst>
      <p:ext uri="{BB962C8B-B14F-4D97-AF65-F5344CB8AC3E}">
        <p14:creationId xmlns:p14="http://schemas.microsoft.com/office/powerpoint/2010/main" val="4220546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3" y="1069848"/>
            <a:ext cx="1692161" cy="46000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February 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4003" r:id="rId4"/>
    <p:sldLayoutId id="2147484071"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56" r:id="rId14"/>
    <p:sldLayoutId id="2147484057" r:id="rId15"/>
    <p:sldLayoutId id="2147484058" r:id="rId16"/>
  </p:sldLayoutIdLst>
  <p:hf hdr="0" ft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72"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59" r:id="rId14"/>
    <p:sldLayoutId id="2147484060" r:id="rId15"/>
    <p:sldLayoutId id="2147484061" r:id="rId16"/>
  </p:sldLayoutIdLst>
  <p:hf hdr="0" ftr="0" dt="0"/>
  <p:txStyles>
    <p:titleStyle>
      <a:lvl1pPr algn="l" rtl="0" eaLnBrk="1" fontAlgn="base" hangingPunct="1">
        <a:spcBef>
          <a:spcPct val="0"/>
        </a:spcBef>
        <a:spcAft>
          <a:spcPct val="0"/>
        </a:spcAft>
        <a:defRPr sz="2600" b="1" cap="all" baseline="0">
          <a:solidFill>
            <a:schemeClr val="accent2"/>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73"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62" r:id="rId14"/>
    <p:sldLayoutId id="2147484063" r:id="rId15"/>
    <p:sldLayoutId id="2147484064" r:id="rId16"/>
  </p:sldLayoutIdLst>
  <p:hf hdr="0" ft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7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65" r:id="rId14"/>
    <p:sldLayoutId id="2147484066" r:id="rId15"/>
    <p:sldLayoutId id="2147484067" r:id="rId16"/>
  </p:sldLayoutIdLst>
  <p:hf hdr="0" ft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75"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68" r:id="rId14"/>
    <p:sldLayoutId id="2147484069" r:id="rId15"/>
    <p:sldLayoutId id="2147484070" r:id="rId16"/>
  </p:sldLayoutIdLst>
  <p:hf hdr="0" ftr="0" dt="0"/>
  <p:txStyles>
    <p:title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333750"/>
            <a:ext cx="4286250" cy="3429000"/>
          </a:xfrm>
          <a:prstGeom prst="rect">
            <a:avLst/>
          </a:prstGeom>
        </p:spPr>
      </p:pic>
      <p:sp>
        <p:nvSpPr>
          <p:cNvPr id="20" name="Title 19"/>
          <p:cNvSpPr>
            <a:spLocks noGrp="1"/>
          </p:cNvSpPr>
          <p:nvPr>
            <p:ph type="ctrTitle"/>
          </p:nvPr>
        </p:nvSpPr>
        <p:spPr/>
        <p:txBody>
          <a:bodyPr/>
          <a:lstStyle/>
          <a:p>
            <a:r>
              <a:rPr lang="en-US" sz="4700" dirty="0"/>
              <a:t>Blood pressure </a:t>
            </a:r>
            <a:br>
              <a:rPr lang="en-US" sz="4700" dirty="0"/>
            </a:br>
            <a:r>
              <a:rPr lang="en-US" sz="4700" dirty="0"/>
              <a:t>Self-Monitoring program</a:t>
            </a:r>
          </a:p>
        </p:txBody>
      </p:sp>
      <p:sp>
        <p:nvSpPr>
          <p:cNvPr id="21" name="Subtitle 20"/>
          <p:cNvSpPr>
            <a:spLocks noGrp="1"/>
          </p:cNvSpPr>
          <p:nvPr>
            <p:ph type="subTitle" idx="1"/>
          </p:nvPr>
        </p:nvSpPr>
        <p:spPr>
          <a:xfrm>
            <a:off x="351013" y="3973161"/>
            <a:ext cx="4572000" cy="462222"/>
          </a:xfrm>
        </p:spPr>
        <p:txBody>
          <a:bodyPr/>
          <a:lstStyle/>
          <a:p>
            <a:r>
              <a:rPr lang="en-US" dirty="0"/>
              <a:t>Heart Healthy Eating for Life</a:t>
            </a:r>
          </a:p>
        </p:txBody>
      </p:sp>
      <p:sp>
        <p:nvSpPr>
          <p:cNvPr id="6" name="TextBox 5"/>
          <p:cNvSpPr txBox="1"/>
          <p:nvPr/>
        </p:nvSpPr>
        <p:spPr>
          <a:xfrm>
            <a:off x="351013" y="6350228"/>
            <a:ext cx="2601737" cy="215444"/>
          </a:xfrm>
          <a:prstGeom prst="rect">
            <a:avLst/>
          </a:prstGeom>
          <a:noFill/>
        </p:spPr>
        <p:txBody>
          <a:bodyPr wrap="square" rtlCol="0">
            <a:spAutoFit/>
          </a:bodyPr>
          <a:lstStyle/>
          <a:p>
            <a:r>
              <a:rPr lang="en-US" sz="800" dirty="0">
                <a:solidFill>
                  <a:schemeClr val="tx2"/>
                </a:solidFill>
              </a:rPr>
              <a:t>© 2015 YMCA of the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Vitamins and minerals</a:t>
            </a:r>
          </a:p>
        </p:txBody>
      </p:sp>
      <p:sp>
        <p:nvSpPr>
          <p:cNvPr id="3" name="Content Placeholder 2"/>
          <p:cNvSpPr>
            <a:spLocks noGrp="1"/>
          </p:cNvSpPr>
          <p:nvPr>
            <p:ph idx="1"/>
          </p:nvPr>
        </p:nvSpPr>
        <p:spPr>
          <a:xfrm>
            <a:off x="593124" y="1200530"/>
            <a:ext cx="8215756" cy="5015299"/>
          </a:xfrm>
        </p:spPr>
        <p:txBody>
          <a:bodyPr/>
          <a:lstStyle/>
          <a:p>
            <a:r>
              <a:rPr lang="en-US" b="1" dirty="0"/>
              <a:t>WHY an emphasis on potassium?</a:t>
            </a:r>
          </a:p>
          <a:p>
            <a:pPr marL="285750" indent="-285750">
              <a:buFont typeface="Arial"/>
              <a:buChar char="•"/>
            </a:pPr>
            <a:r>
              <a:rPr lang="en-US" dirty="0"/>
              <a:t>Reduces the effects of sodium</a:t>
            </a:r>
          </a:p>
          <a:p>
            <a:pPr marL="979488" lvl="2" indent="-285750">
              <a:buFont typeface="Arial"/>
              <a:buChar char="•"/>
            </a:pPr>
            <a:r>
              <a:rPr lang="en-US" dirty="0"/>
              <a:t>The more potassium we eat, the more sodium is excreted through the urine </a:t>
            </a:r>
          </a:p>
          <a:p>
            <a:pPr marL="285750" indent="-285750">
              <a:buFont typeface="Arial"/>
              <a:buChar char="•"/>
            </a:pPr>
            <a:r>
              <a:rPr lang="en-US" dirty="0"/>
              <a:t>Relaxes blood vessel walls </a:t>
            </a:r>
            <a:r>
              <a:rPr lang="en-US" dirty="0">
                <a:sym typeface="Wingdings" panose="05000000000000000000" pitchFamily="2" charset="2"/>
              </a:rPr>
              <a:t> helps reduce blood pressure</a:t>
            </a:r>
          </a:p>
          <a:p>
            <a:endParaRPr lang="en-US" dirty="0">
              <a:sym typeface="Wingdings" panose="05000000000000000000" pitchFamily="2" charset="2"/>
            </a:endParaRPr>
          </a:p>
          <a:p>
            <a:pPr marL="285750" indent="-285750">
              <a:buFont typeface="Arial"/>
              <a:buChar char="•"/>
            </a:pPr>
            <a:r>
              <a:rPr lang="en-US" b="1" dirty="0">
                <a:sym typeface="Wingdings" panose="05000000000000000000" pitchFamily="2" charset="2"/>
              </a:rPr>
              <a:t>4,700 mg </a:t>
            </a:r>
            <a:r>
              <a:rPr lang="en-US" dirty="0">
                <a:sym typeface="Wingdings" panose="05000000000000000000" pitchFamily="2" charset="2"/>
              </a:rPr>
              <a:t>per day is recommended</a:t>
            </a:r>
          </a:p>
          <a:p>
            <a:pPr marL="285750" indent="-285750">
              <a:buFont typeface="Arial"/>
              <a:buChar char="•"/>
            </a:pPr>
            <a:r>
              <a:rPr lang="en-US" dirty="0">
                <a:sym typeface="Wingdings" panose="05000000000000000000" pitchFamily="2" charset="2"/>
              </a:rPr>
              <a:t>Most Americans struggle to meet recommended amount</a:t>
            </a:r>
          </a:p>
          <a:p>
            <a:pPr lvl="2"/>
            <a:r>
              <a:rPr lang="en-US" dirty="0">
                <a:solidFill>
                  <a:schemeClr val="tx1"/>
                </a:solidFill>
                <a:sym typeface="Wingdings" panose="05000000000000000000" pitchFamily="2" charset="2"/>
              </a:rPr>
              <a:t>On average, we consume only 2,640 mg per day </a:t>
            </a:r>
            <a:r>
              <a:rPr lang="en-US" sz="1400" dirty="0">
                <a:solidFill>
                  <a:schemeClr val="tx1"/>
                </a:solidFill>
                <a:sym typeface="Wingdings" panose="05000000000000000000" pitchFamily="2" charset="2"/>
              </a:rPr>
              <a:t>(USDA, 2010)</a:t>
            </a:r>
          </a:p>
          <a:p>
            <a:pPr marL="285750" indent="-285750">
              <a:buFont typeface="Arial"/>
              <a:buChar char="•"/>
            </a:pPr>
            <a:r>
              <a:rPr lang="en-US" u="sng" dirty="0">
                <a:sym typeface="Wingdings" panose="05000000000000000000" pitchFamily="2" charset="2"/>
              </a:rPr>
              <a:t>Caution: </a:t>
            </a:r>
            <a:r>
              <a:rPr lang="en-US" dirty="0">
                <a:sym typeface="Wingdings" panose="05000000000000000000" pitchFamily="2" charset="2"/>
              </a:rPr>
              <a:t>too much potassium, as you get older, is more difficult for kidneys to remove from our blood</a:t>
            </a:r>
          </a:p>
          <a:p>
            <a:endParaRPr lang="en-US" dirty="0">
              <a:sym typeface="Wingdings" panose="05000000000000000000" pitchFamily="2" charset="2"/>
            </a:endParaRPr>
          </a:p>
          <a:p>
            <a:r>
              <a:rPr lang="en-US" dirty="0">
                <a:sym typeface="Wingdings" panose="05000000000000000000" pitchFamily="2" charset="2"/>
              </a:rPr>
              <a:t>*Consult with a healthcare provider if you have any kidney problems </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10</a:t>
            </a:fld>
            <a:endParaRPr lang="en-US" dirty="0"/>
          </a:p>
        </p:txBody>
      </p:sp>
      <p:sp>
        <p:nvSpPr>
          <p:cNvPr id="6" name="TextBox 5"/>
          <p:cNvSpPr txBox="1"/>
          <p:nvPr/>
        </p:nvSpPr>
        <p:spPr>
          <a:xfrm>
            <a:off x="4731488" y="6220047"/>
            <a:ext cx="4231759" cy="307777"/>
          </a:xfrm>
          <a:prstGeom prst="rect">
            <a:avLst/>
          </a:prstGeom>
          <a:noFill/>
        </p:spPr>
        <p:txBody>
          <a:bodyPr wrap="square" rtlCol="0">
            <a:spAutoFit/>
          </a:bodyPr>
          <a:lstStyle/>
          <a:p>
            <a:pPr algn="r"/>
            <a:r>
              <a:rPr lang="en-US" sz="1400" dirty="0"/>
              <a:t>(American Heart Association, 2015)</a:t>
            </a:r>
          </a:p>
        </p:txBody>
      </p:sp>
    </p:spTree>
    <p:extLst>
      <p:ext uri="{BB962C8B-B14F-4D97-AF65-F5344CB8AC3E}">
        <p14:creationId xmlns:p14="http://schemas.microsoft.com/office/powerpoint/2010/main" val="1086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187522"/>
            <a:ext cx="8374062" cy="844550"/>
          </a:xfrm>
        </p:spPr>
        <p:txBody>
          <a:bodyPr/>
          <a:lstStyle/>
          <a:p>
            <a:r>
              <a:rPr lang="en-US" dirty="0"/>
              <a:t>Vitamins And minerals</a:t>
            </a:r>
          </a:p>
        </p:txBody>
      </p:sp>
      <p:sp>
        <p:nvSpPr>
          <p:cNvPr id="3" name="Content Placeholder 2"/>
          <p:cNvSpPr>
            <a:spLocks noGrp="1"/>
          </p:cNvSpPr>
          <p:nvPr>
            <p:ph idx="1"/>
          </p:nvPr>
        </p:nvSpPr>
        <p:spPr>
          <a:xfrm>
            <a:off x="374170" y="839325"/>
            <a:ext cx="8339137" cy="5449274"/>
          </a:xfrm>
        </p:spPr>
        <p:txBody>
          <a:bodyPr/>
          <a:lstStyle/>
          <a:p>
            <a:r>
              <a:rPr lang="en-US" b="1" dirty="0"/>
              <a:t>Recommendations from the American Heart Association</a:t>
            </a:r>
          </a:p>
          <a:p>
            <a:pPr marL="285750" indent="-285750">
              <a:buFont typeface="Arial" panose="020B0604020202020204" pitchFamily="34" charset="0"/>
              <a:buChar char="•"/>
            </a:pPr>
            <a:r>
              <a:rPr lang="en-US" dirty="0">
                <a:solidFill>
                  <a:schemeClr val="tx1"/>
                </a:solidFill>
              </a:rPr>
              <a:t>Eat a balanced, healthy diet &amp; include a variety from all food groups</a:t>
            </a:r>
          </a:p>
          <a:p>
            <a:pPr marL="285750" indent="-285750">
              <a:buFont typeface="Arial" panose="020B0604020202020204" pitchFamily="34" charset="0"/>
              <a:buChar char="•"/>
            </a:pPr>
            <a:r>
              <a:rPr lang="en-US" dirty="0">
                <a:solidFill>
                  <a:schemeClr val="tx1"/>
                </a:solidFill>
              </a:rPr>
              <a:t>Consume recommended amounts of Omega 3s (EPA &amp; DHA)</a:t>
            </a:r>
          </a:p>
          <a:p>
            <a:pPr marL="509588" lvl="1" indent="-285750">
              <a:buFont typeface="Arial" panose="020B0604020202020204" pitchFamily="34" charset="0"/>
              <a:buChar char="•"/>
            </a:pPr>
            <a:r>
              <a:rPr lang="en-US" dirty="0">
                <a:solidFill>
                  <a:schemeClr val="tx1"/>
                </a:solidFill>
              </a:rPr>
              <a:t>Aim for two servings of fish per week</a:t>
            </a:r>
          </a:p>
          <a:p>
            <a:pPr marL="509588" lvl="1" indent="-285750">
              <a:buFont typeface="Arial" panose="020B0604020202020204" pitchFamily="34" charset="0"/>
              <a:buChar char="•"/>
            </a:pPr>
            <a:r>
              <a:rPr lang="en-US" dirty="0"/>
              <a:t>Patients with heart disease should consume 1 gram per day of EPA + DHA </a:t>
            </a:r>
          </a:p>
          <a:p>
            <a:pPr marL="509588" lvl="1" indent="-285750">
              <a:buFont typeface="Arial" panose="020B0604020202020204" pitchFamily="34" charset="0"/>
              <a:buChar char="•"/>
            </a:pPr>
            <a:r>
              <a:rPr lang="en-US" dirty="0"/>
              <a:t>Patients with elevated triglycerides should consume 2 to 4 grams per day of EPA+DHA</a:t>
            </a:r>
            <a:endParaRPr lang="en-US" b="1" dirty="0"/>
          </a:p>
          <a:p>
            <a:pPr marL="509588" lvl="1" indent="-285750">
              <a:buFont typeface="Arial" panose="020B0604020202020204" pitchFamily="34" charset="0"/>
              <a:buChar char="•"/>
            </a:pPr>
            <a:r>
              <a:rPr lang="en-US" dirty="0"/>
              <a:t>If difficult to obtain, a supplement may be needed, but always consult your healthcare provider first</a:t>
            </a:r>
          </a:p>
          <a:p>
            <a:pPr marL="285750" indent="-285750">
              <a:buFont typeface="Arial" panose="020B0604020202020204" pitchFamily="34" charset="0"/>
              <a:buChar char="•"/>
            </a:pPr>
            <a:r>
              <a:rPr lang="en-US" dirty="0"/>
              <a:t>It is not recommended that one takes antioxidant vitamin supplements such as A, C and E </a:t>
            </a:r>
          </a:p>
          <a:p>
            <a:pPr marL="285750" indent="-285750">
              <a:buFont typeface="Arial" panose="020B0604020202020204" pitchFamily="34" charset="0"/>
              <a:buChar char="•"/>
            </a:pPr>
            <a:r>
              <a:rPr lang="en-US" dirty="0"/>
              <a:t>It is not recommended that one relies only on supplements to receive recommended daily vitamin and mineral intake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11</a:t>
            </a:fld>
            <a:endParaRPr lang="en-US" dirty="0"/>
          </a:p>
        </p:txBody>
      </p:sp>
      <p:sp>
        <p:nvSpPr>
          <p:cNvPr id="5" name="TextBox 4"/>
          <p:cNvSpPr txBox="1"/>
          <p:nvPr/>
        </p:nvSpPr>
        <p:spPr>
          <a:xfrm>
            <a:off x="4699591" y="6550223"/>
            <a:ext cx="4444409" cy="307777"/>
          </a:xfrm>
          <a:prstGeom prst="rect">
            <a:avLst/>
          </a:prstGeom>
          <a:noFill/>
        </p:spPr>
        <p:txBody>
          <a:bodyPr wrap="square" rtlCol="0">
            <a:spAutoFit/>
          </a:bodyPr>
          <a:lstStyle/>
          <a:p>
            <a:pPr algn="r"/>
            <a:r>
              <a:rPr lang="en-US" sz="1400" dirty="0"/>
              <a:t>(AHA, 2015)</a:t>
            </a:r>
          </a:p>
        </p:txBody>
      </p:sp>
    </p:spTree>
    <p:extLst>
      <p:ext uri="{BB962C8B-B14F-4D97-AF65-F5344CB8AC3E}">
        <p14:creationId xmlns:p14="http://schemas.microsoft.com/office/powerpoint/2010/main" val="273009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Snacks</a:t>
            </a:r>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12</a:t>
            </a:fld>
            <a:endParaRPr lang="en-US" dirty="0"/>
          </a:p>
        </p:txBody>
      </p:sp>
      <p:sp>
        <p:nvSpPr>
          <p:cNvPr id="7" name="TextBox 6"/>
          <p:cNvSpPr txBox="1"/>
          <p:nvPr/>
        </p:nvSpPr>
        <p:spPr>
          <a:xfrm>
            <a:off x="7426411" y="6273801"/>
            <a:ext cx="1361988" cy="307777"/>
          </a:xfrm>
          <a:prstGeom prst="rect">
            <a:avLst/>
          </a:prstGeom>
          <a:noFill/>
        </p:spPr>
        <p:txBody>
          <a:bodyPr wrap="square" rtlCol="0">
            <a:spAutoFit/>
          </a:bodyPr>
          <a:lstStyle/>
          <a:p>
            <a:r>
              <a:rPr lang="en-US" sz="1400" dirty="0"/>
              <a:t>(AHA, 2015)</a:t>
            </a:r>
          </a:p>
        </p:txBody>
      </p:sp>
      <p:sp>
        <p:nvSpPr>
          <p:cNvPr id="8" name="Content Placeholder 6"/>
          <p:cNvSpPr txBox="1">
            <a:spLocks/>
          </p:cNvSpPr>
          <p:nvPr/>
        </p:nvSpPr>
        <p:spPr bwMode="black">
          <a:xfrm>
            <a:off x="531813" y="1068778"/>
            <a:ext cx="8339137" cy="52050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Choose Heart Healthy Snacks! </a:t>
            </a:r>
          </a:p>
          <a:p>
            <a:pPr marL="1588" lvl="1" indent="0">
              <a:buNone/>
            </a:pPr>
            <a:r>
              <a:rPr lang="en-US" sz="1800" kern="0" dirty="0"/>
              <a:t>What are some examples of healthy, nutrient-rich snacks?</a:t>
            </a:r>
          </a:p>
          <a:p>
            <a:pPr marL="1588" lvl="1" indent="0">
              <a:buNone/>
            </a:pPr>
            <a:endParaRPr lang="en-US" sz="1800" b="1" kern="0" dirty="0"/>
          </a:p>
        </p:txBody>
      </p:sp>
      <p:graphicFrame>
        <p:nvGraphicFramePr>
          <p:cNvPr id="3" name="Table 2"/>
          <p:cNvGraphicFramePr>
            <a:graphicFrameLocks noGrp="1"/>
          </p:cNvGraphicFramePr>
          <p:nvPr>
            <p:extLst>
              <p:ext uri="{D42A27DB-BD31-4B8C-83A1-F6EECF244321}">
                <p14:modId xmlns:p14="http://schemas.microsoft.com/office/powerpoint/2010/main" val="2150500920"/>
              </p:ext>
            </p:extLst>
          </p:nvPr>
        </p:nvGraphicFramePr>
        <p:xfrm>
          <a:off x="1167188" y="2047313"/>
          <a:ext cx="6015144" cy="4380376"/>
        </p:xfrm>
        <a:graphic>
          <a:graphicData uri="http://schemas.openxmlformats.org/drawingml/2006/table">
            <a:tbl>
              <a:tblPr>
                <a:tableStyleId>{BDBED569-4797-4DF1-A0F4-6AAB3CD982D8}</a:tableStyleId>
              </a:tblPr>
              <a:tblGrid>
                <a:gridCol w="3007572">
                  <a:extLst>
                    <a:ext uri="{9D8B030D-6E8A-4147-A177-3AD203B41FA5}">
                      <a16:colId xmlns:a16="http://schemas.microsoft.com/office/drawing/2014/main" val="20000"/>
                    </a:ext>
                  </a:extLst>
                </a:gridCol>
                <a:gridCol w="3007572">
                  <a:extLst>
                    <a:ext uri="{9D8B030D-6E8A-4147-A177-3AD203B41FA5}">
                      <a16:colId xmlns:a16="http://schemas.microsoft.com/office/drawing/2014/main" val="20001"/>
                    </a:ext>
                  </a:extLst>
                </a:gridCol>
              </a:tblGrid>
              <a:tr h="252835">
                <a:tc>
                  <a:txBody>
                    <a:bodyPr/>
                    <a:lstStyle/>
                    <a:p>
                      <a:r>
                        <a:rPr lang="en-US" sz="1300" b="1" dirty="0">
                          <a:solidFill>
                            <a:schemeClr val="bg1"/>
                          </a:solidFill>
                        </a:rPr>
                        <a:t>Crunchy</a:t>
                      </a:r>
                    </a:p>
                  </a:txBody>
                  <a:tcPr marL="27482" marR="27482" marT="27482" marB="27482" anchor="ctr">
                    <a:solidFill>
                      <a:schemeClr val="accent5"/>
                    </a:solidFill>
                  </a:tcPr>
                </a:tc>
                <a:tc>
                  <a:txBody>
                    <a:bodyPr/>
                    <a:lstStyle/>
                    <a:p>
                      <a:r>
                        <a:rPr lang="en-US" sz="1300" b="1" dirty="0">
                          <a:solidFill>
                            <a:schemeClr val="bg1"/>
                          </a:solidFill>
                        </a:rPr>
                        <a:t>Thirst Quenchers</a:t>
                      </a:r>
                    </a:p>
                  </a:txBody>
                  <a:tcPr marL="27482" marR="27482" marT="27482" marB="27482" anchor="ctr">
                    <a:solidFill>
                      <a:schemeClr val="accent5"/>
                    </a:solidFill>
                  </a:tcPr>
                </a:tc>
                <a:extLst>
                  <a:ext uri="{0D108BD9-81ED-4DB2-BD59-A6C34878D82A}">
                    <a16:rowId xmlns:a16="http://schemas.microsoft.com/office/drawing/2014/main" val="10000"/>
                  </a:ext>
                </a:extLst>
              </a:tr>
              <a:tr h="1637933">
                <a:tc>
                  <a:txBody>
                    <a:bodyPr/>
                    <a:lstStyle/>
                    <a:p>
                      <a:pPr>
                        <a:buFont typeface="Arial"/>
                        <a:buChar char="•"/>
                      </a:pPr>
                      <a:r>
                        <a:rPr lang="en-US" sz="1300" dirty="0">
                          <a:solidFill>
                            <a:schemeClr val="tx2"/>
                          </a:solidFill>
                        </a:rPr>
                        <a:t>Apples and Breadsticks</a:t>
                      </a:r>
                    </a:p>
                    <a:p>
                      <a:pPr>
                        <a:buFont typeface="Arial"/>
                        <a:buChar char="•"/>
                      </a:pPr>
                      <a:r>
                        <a:rPr lang="en-US" sz="1300" dirty="0">
                          <a:solidFill>
                            <a:schemeClr val="tx2"/>
                          </a:solidFill>
                        </a:rPr>
                        <a:t>Carrot and celery sticks</a:t>
                      </a:r>
                    </a:p>
                    <a:p>
                      <a:pPr>
                        <a:buFont typeface="Arial"/>
                        <a:buChar char="•"/>
                      </a:pPr>
                      <a:r>
                        <a:rPr lang="en-US" sz="1300" dirty="0">
                          <a:solidFill>
                            <a:schemeClr val="tx2"/>
                          </a:solidFill>
                        </a:rPr>
                        <a:t>Green pepper sticks</a:t>
                      </a:r>
                    </a:p>
                    <a:p>
                      <a:pPr>
                        <a:buFont typeface="Arial"/>
                        <a:buChar char="•"/>
                      </a:pPr>
                      <a:r>
                        <a:rPr lang="en-US" sz="1300" dirty="0">
                          <a:solidFill>
                            <a:schemeClr val="tx2"/>
                          </a:solidFill>
                        </a:rPr>
                        <a:t>Zucchini circles</a:t>
                      </a:r>
                    </a:p>
                    <a:p>
                      <a:pPr>
                        <a:buFont typeface="Arial"/>
                        <a:buChar char="•"/>
                      </a:pPr>
                      <a:r>
                        <a:rPr lang="en-US" sz="1300" dirty="0">
                          <a:solidFill>
                            <a:schemeClr val="tx2"/>
                          </a:solidFill>
                        </a:rPr>
                        <a:t>Radishes</a:t>
                      </a:r>
                    </a:p>
                    <a:p>
                      <a:pPr>
                        <a:buFont typeface="Arial"/>
                        <a:buChar char="•"/>
                      </a:pPr>
                      <a:r>
                        <a:rPr lang="en-US" sz="1300" dirty="0">
                          <a:solidFill>
                            <a:schemeClr val="tx2"/>
                          </a:solidFill>
                        </a:rPr>
                        <a:t>Broccoli spears</a:t>
                      </a:r>
                    </a:p>
                    <a:p>
                      <a:pPr>
                        <a:buFont typeface="Arial"/>
                        <a:buChar char="•"/>
                      </a:pPr>
                      <a:r>
                        <a:rPr lang="en-US" sz="1300" dirty="0">
                          <a:solidFill>
                            <a:schemeClr val="tx2"/>
                          </a:solidFill>
                        </a:rPr>
                        <a:t>Cauliflower</a:t>
                      </a:r>
                    </a:p>
                    <a:p>
                      <a:pPr>
                        <a:buFont typeface="Arial"/>
                        <a:buChar char="•"/>
                      </a:pPr>
                      <a:r>
                        <a:rPr lang="en-US" sz="1300" dirty="0">
                          <a:solidFill>
                            <a:schemeClr val="tx2"/>
                          </a:solidFill>
                        </a:rPr>
                        <a:t>Unsalted rice cakes</a:t>
                      </a:r>
                    </a:p>
                  </a:txBody>
                  <a:tcPr marL="27482" marR="27482" marT="27482" marB="27482" anchor="ctr"/>
                </a:tc>
                <a:tc>
                  <a:txBody>
                    <a:bodyPr/>
                    <a:lstStyle/>
                    <a:p>
                      <a:pPr>
                        <a:buFont typeface="Arial"/>
                        <a:buChar char="•"/>
                      </a:pPr>
                      <a:r>
                        <a:rPr lang="en-US" sz="1300" dirty="0">
                          <a:solidFill>
                            <a:schemeClr val="tx2"/>
                          </a:solidFill>
                        </a:rPr>
                        <a:t>Water</a:t>
                      </a:r>
                    </a:p>
                    <a:p>
                      <a:pPr>
                        <a:buFont typeface="Arial"/>
                        <a:buChar char="•"/>
                      </a:pPr>
                      <a:r>
                        <a:rPr lang="en-US" sz="1300" dirty="0">
                          <a:solidFill>
                            <a:schemeClr val="tx2"/>
                          </a:solidFill>
                        </a:rPr>
                        <a:t>Fat-free milk</a:t>
                      </a:r>
                    </a:p>
                    <a:p>
                      <a:pPr>
                        <a:buFont typeface="Arial"/>
                        <a:buChar char="•"/>
                      </a:pPr>
                      <a:r>
                        <a:rPr lang="en-US" sz="1300" dirty="0">
                          <a:solidFill>
                            <a:schemeClr val="tx2"/>
                          </a:solidFill>
                        </a:rPr>
                        <a:t>100% juices (no</a:t>
                      </a:r>
                      <a:r>
                        <a:rPr lang="en-US" sz="1300" baseline="0" dirty="0">
                          <a:solidFill>
                            <a:schemeClr val="tx2"/>
                          </a:solidFill>
                        </a:rPr>
                        <a:t> added sugar)</a:t>
                      </a:r>
                      <a:endParaRPr lang="en-US" sz="1300" dirty="0">
                        <a:solidFill>
                          <a:schemeClr val="tx2"/>
                        </a:solidFill>
                      </a:endParaRPr>
                    </a:p>
                    <a:p>
                      <a:pPr>
                        <a:buFont typeface="Arial"/>
                        <a:buChar char="•"/>
                      </a:pPr>
                      <a:r>
                        <a:rPr lang="en-US" sz="1300" dirty="0">
                          <a:solidFill>
                            <a:schemeClr val="tx2"/>
                          </a:solidFill>
                        </a:rPr>
                        <a:t>Low-sodium tomato or mixed vegetable juice</a:t>
                      </a:r>
                    </a:p>
                    <a:p>
                      <a:pPr>
                        <a:buFont typeface="Arial"/>
                        <a:buNone/>
                      </a:pPr>
                      <a:endParaRPr lang="en-US" sz="1300" dirty="0">
                        <a:solidFill>
                          <a:schemeClr val="tx2"/>
                        </a:solidFill>
                      </a:endParaRPr>
                    </a:p>
                  </a:txBody>
                  <a:tcPr marL="27482" marR="27482" marT="27482" marB="27482"/>
                </a:tc>
                <a:extLst>
                  <a:ext uri="{0D108BD9-81ED-4DB2-BD59-A6C34878D82A}">
                    <a16:rowId xmlns:a16="http://schemas.microsoft.com/office/drawing/2014/main" val="10001"/>
                  </a:ext>
                </a:extLst>
              </a:tr>
              <a:tr h="252835">
                <a:tc>
                  <a:txBody>
                    <a:bodyPr/>
                    <a:lstStyle/>
                    <a:p>
                      <a:r>
                        <a:rPr lang="en-US" sz="1300" b="1" dirty="0">
                          <a:solidFill>
                            <a:schemeClr val="bg1"/>
                          </a:solidFill>
                        </a:rPr>
                        <a:t>Chewy</a:t>
                      </a:r>
                    </a:p>
                  </a:txBody>
                  <a:tcPr marL="27482" marR="27482" marT="27482" marB="27482" anchor="ctr">
                    <a:solidFill>
                      <a:schemeClr val="accent5"/>
                    </a:solidFill>
                  </a:tcPr>
                </a:tc>
                <a:tc>
                  <a:txBody>
                    <a:bodyPr/>
                    <a:lstStyle/>
                    <a:p>
                      <a:r>
                        <a:rPr lang="en-US" sz="1300" b="1" dirty="0">
                          <a:solidFill>
                            <a:schemeClr val="bg1"/>
                          </a:solidFill>
                        </a:rPr>
                        <a:t>Sweet  </a:t>
                      </a:r>
                    </a:p>
                  </a:txBody>
                  <a:tcPr marL="27482" marR="27482" marT="27482" marB="27482" anchor="ctr">
                    <a:solidFill>
                      <a:schemeClr val="accent5"/>
                    </a:solidFill>
                  </a:tcPr>
                </a:tc>
                <a:extLst>
                  <a:ext uri="{0D108BD9-81ED-4DB2-BD59-A6C34878D82A}">
                    <a16:rowId xmlns:a16="http://schemas.microsoft.com/office/drawing/2014/main" val="10002"/>
                  </a:ext>
                </a:extLst>
              </a:tr>
              <a:tr h="2231546">
                <a:tc>
                  <a:txBody>
                    <a:bodyPr/>
                    <a:lstStyle/>
                    <a:p>
                      <a:pPr>
                        <a:buFont typeface="Arial"/>
                        <a:buChar char="•"/>
                      </a:pPr>
                      <a:r>
                        <a:rPr lang="en-US" sz="1300" dirty="0">
                          <a:solidFill>
                            <a:schemeClr val="tx2"/>
                          </a:solidFill>
                        </a:rPr>
                        <a:t>Unsalted sunflower seeds</a:t>
                      </a:r>
                    </a:p>
                    <a:p>
                      <a:pPr>
                        <a:buFont typeface="Arial"/>
                        <a:buChar char="•"/>
                      </a:pPr>
                      <a:r>
                        <a:rPr lang="en-US" sz="1300" dirty="0">
                          <a:solidFill>
                            <a:schemeClr val="tx2"/>
                          </a:solidFill>
                        </a:rPr>
                        <a:t>Whole-grain breads or toast</a:t>
                      </a:r>
                    </a:p>
                    <a:p>
                      <a:pPr>
                        <a:buFont typeface="Arial"/>
                        <a:buChar char="•"/>
                      </a:pPr>
                      <a:r>
                        <a:rPr lang="en-US" sz="1300" dirty="0">
                          <a:solidFill>
                            <a:schemeClr val="tx2"/>
                          </a:solidFill>
                        </a:rPr>
                        <a:t>Cherry or grape tomatoes</a:t>
                      </a:r>
                    </a:p>
                    <a:p>
                      <a:pPr>
                        <a:buFont typeface="Arial"/>
                        <a:buChar char="•"/>
                      </a:pPr>
                      <a:r>
                        <a:rPr lang="en-US" sz="1300" dirty="0">
                          <a:solidFill>
                            <a:schemeClr val="tx2"/>
                          </a:solidFill>
                        </a:rPr>
                        <a:t>Low-fat or fat-free cheese</a:t>
                      </a:r>
                    </a:p>
                    <a:p>
                      <a:pPr>
                        <a:buFont typeface="Arial"/>
                        <a:buChar char="•"/>
                      </a:pPr>
                      <a:r>
                        <a:rPr lang="en-US" sz="1300" dirty="0">
                          <a:solidFill>
                            <a:schemeClr val="tx2"/>
                          </a:solidFill>
                        </a:rPr>
                        <a:t>Plain, low-fat or fat-free yogurt</a:t>
                      </a:r>
                    </a:p>
                    <a:p>
                      <a:pPr>
                        <a:buFont typeface="Arial"/>
                        <a:buChar char="•"/>
                      </a:pPr>
                      <a:r>
                        <a:rPr lang="en-US" sz="1300" dirty="0">
                          <a:solidFill>
                            <a:schemeClr val="tx2"/>
                          </a:solidFill>
                        </a:rPr>
                        <a:t>Whole-grain mini bagels</a:t>
                      </a:r>
                    </a:p>
                    <a:p>
                      <a:pPr>
                        <a:buFont typeface="Arial"/>
                        <a:buChar char="•"/>
                      </a:pPr>
                      <a:r>
                        <a:rPr lang="en-US" sz="1300" dirty="0">
                          <a:solidFill>
                            <a:schemeClr val="tx2"/>
                          </a:solidFill>
                        </a:rPr>
                        <a:t>Unsalted almonds, walnuts and other nuts</a:t>
                      </a:r>
                      <a:br>
                        <a:rPr lang="en-US" sz="1300" dirty="0">
                          <a:solidFill>
                            <a:schemeClr val="tx2"/>
                          </a:solidFill>
                        </a:rPr>
                      </a:br>
                      <a:br>
                        <a:rPr lang="en-US" sz="1300" dirty="0">
                          <a:solidFill>
                            <a:schemeClr val="tx2"/>
                          </a:solidFill>
                        </a:rPr>
                      </a:br>
                      <a:br>
                        <a:rPr lang="en-US" sz="1300" dirty="0">
                          <a:solidFill>
                            <a:schemeClr val="tx2"/>
                          </a:solidFill>
                        </a:rPr>
                      </a:br>
                      <a:r>
                        <a:rPr lang="en-US" sz="1300" dirty="0">
                          <a:solidFill>
                            <a:schemeClr val="tx2"/>
                          </a:solidFill>
                        </a:rPr>
                        <a:t> </a:t>
                      </a:r>
                    </a:p>
                  </a:txBody>
                  <a:tcPr marL="27482" marR="27482" marT="27482" marB="27482" anchor="ctr"/>
                </a:tc>
                <a:tc>
                  <a:txBody>
                    <a:bodyPr/>
                    <a:lstStyle/>
                    <a:p>
                      <a:pPr>
                        <a:buFont typeface="Arial"/>
                        <a:buChar char="•"/>
                      </a:pPr>
                      <a:r>
                        <a:rPr lang="en-US" sz="1300" dirty="0">
                          <a:solidFill>
                            <a:schemeClr val="tx2"/>
                          </a:solidFill>
                        </a:rPr>
                        <a:t>Unsweetened canned fruit</a:t>
                      </a:r>
                    </a:p>
                    <a:p>
                      <a:pPr>
                        <a:buFont typeface="Arial"/>
                        <a:buChar char="•"/>
                      </a:pPr>
                      <a:r>
                        <a:rPr lang="en-US" sz="1300" dirty="0">
                          <a:solidFill>
                            <a:schemeClr val="tx2"/>
                          </a:solidFill>
                        </a:rPr>
                        <a:t>Thin slice of angel food cake</a:t>
                      </a:r>
                    </a:p>
                    <a:p>
                      <a:pPr>
                        <a:buFont typeface="Arial"/>
                        <a:buChar char="•"/>
                      </a:pPr>
                      <a:r>
                        <a:rPr lang="en-US" sz="1300" dirty="0">
                          <a:solidFill>
                            <a:schemeClr val="tx2"/>
                          </a:solidFill>
                        </a:rPr>
                        <a:t>Baked apple</a:t>
                      </a:r>
                    </a:p>
                    <a:p>
                      <a:pPr>
                        <a:buFont typeface="Arial"/>
                        <a:buChar char="•"/>
                      </a:pPr>
                      <a:r>
                        <a:rPr lang="en-US" sz="1300" dirty="0">
                          <a:solidFill>
                            <a:schemeClr val="tx2"/>
                          </a:solidFill>
                        </a:rPr>
                        <a:t>Raisins</a:t>
                      </a:r>
                    </a:p>
                    <a:p>
                      <a:pPr>
                        <a:buFont typeface="Arial"/>
                        <a:buChar char="•"/>
                      </a:pPr>
                      <a:r>
                        <a:rPr lang="en-US" sz="1300" dirty="0">
                          <a:solidFill>
                            <a:schemeClr val="tx2"/>
                          </a:solidFill>
                        </a:rPr>
                        <a:t>Dried fruit gelatin gems</a:t>
                      </a:r>
                    </a:p>
                    <a:p>
                      <a:pPr>
                        <a:buFont typeface="Arial"/>
                        <a:buChar char="•"/>
                      </a:pPr>
                      <a:r>
                        <a:rPr lang="en-US" sz="1300" dirty="0">
                          <a:solidFill>
                            <a:schemeClr val="tx2"/>
                          </a:solidFill>
                        </a:rPr>
                        <a:t>Frozen bananas</a:t>
                      </a:r>
                    </a:p>
                    <a:p>
                      <a:pPr>
                        <a:buFont typeface="Arial"/>
                        <a:buChar char="•"/>
                      </a:pPr>
                      <a:r>
                        <a:rPr lang="en-US" sz="1300" dirty="0">
                          <a:solidFill>
                            <a:schemeClr val="tx2"/>
                          </a:solidFill>
                        </a:rPr>
                        <a:t>Frozen grapes</a:t>
                      </a:r>
                    </a:p>
                    <a:p>
                      <a:pPr>
                        <a:buFont typeface="Arial"/>
                        <a:buChar char="•"/>
                      </a:pPr>
                      <a:r>
                        <a:rPr lang="en-US" sz="1300" dirty="0">
                          <a:solidFill>
                            <a:schemeClr val="tx2"/>
                          </a:solidFill>
                        </a:rPr>
                        <a:t>Fresh fruit</a:t>
                      </a:r>
                    </a:p>
                    <a:p>
                      <a:pPr>
                        <a:buFont typeface="Arial"/>
                        <a:buChar char="•"/>
                      </a:pPr>
                      <a:r>
                        <a:rPr lang="en-US" sz="1300" dirty="0">
                          <a:solidFill>
                            <a:schemeClr val="tx2"/>
                          </a:solidFill>
                        </a:rPr>
                        <a:t>Low-fat or fat-free unsweetened fruit yogurt</a:t>
                      </a:r>
                    </a:p>
                  </a:txBody>
                  <a:tcPr marL="27482" marR="27482" marT="27482" marB="2748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762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out</a:t>
            </a:r>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13</a:t>
            </a:fld>
            <a:endParaRPr lang="en-US" dirty="0"/>
          </a:p>
        </p:txBody>
      </p:sp>
      <p:sp>
        <p:nvSpPr>
          <p:cNvPr id="7" name="TextBox 6"/>
          <p:cNvSpPr txBox="1"/>
          <p:nvPr/>
        </p:nvSpPr>
        <p:spPr>
          <a:xfrm>
            <a:off x="5981700" y="6273801"/>
            <a:ext cx="2806700" cy="307777"/>
          </a:xfrm>
          <a:prstGeom prst="rect">
            <a:avLst/>
          </a:prstGeom>
          <a:noFill/>
        </p:spPr>
        <p:txBody>
          <a:bodyPr wrap="square" rtlCol="0">
            <a:spAutoFit/>
          </a:bodyPr>
          <a:lstStyle/>
          <a:p>
            <a:pPr algn="r"/>
            <a:r>
              <a:rPr lang="en-US" sz="1400" dirty="0"/>
              <a:t>(AHA, 2015)</a:t>
            </a:r>
          </a:p>
        </p:txBody>
      </p:sp>
      <p:sp>
        <p:nvSpPr>
          <p:cNvPr id="8" name="Content Placeholder 6"/>
          <p:cNvSpPr txBox="1">
            <a:spLocks/>
          </p:cNvSpPr>
          <p:nvPr/>
        </p:nvSpPr>
        <p:spPr bwMode="black">
          <a:xfrm>
            <a:off x="531813" y="1068778"/>
            <a:ext cx="8339137" cy="52050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dirty="0"/>
              <a:t>Understand what’s on the menu and know what to look for</a:t>
            </a:r>
          </a:p>
          <a:p>
            <a:pPr marL="285750" indent="-285750">
              <a:buFont typeface="Arial" panose="020B0604020202020204" pitchFamily="34" charset="0"/>
              <a:buChar char="•"/>
            </a:pPr>
            <a:r>
              <a:rPr lang="en-US" sz="1800" dirty="0"/>
              <a:t>Remember that foods served fried, au gratin, crispy, scalloped, pan-fried, blackened, sautéed, buttered, creamed or stuffed are high in fat and calories. Instead, look for steamed, broiled, baked, grilled, poached or roasted foods</a:t>
            </a:r>
            <a:br>
              <a:rPr lang="en-US" sz="1800" dirty="0"/>
            </a:br>
            <a:r>
              <a:rPr lang="en-US" sz="1800" dirty="0"/>
              <a:t> </a:t>
            </a:r>
          </a:p>
          <a:p>
            <a:pPr marL="285750" indent="-285750">
              <a:buFont typeface="Arial" panose="020B0604020202020204" pitchFamily="34" charset="0"/>
              <a:buChar char="•"/>
            </a:pPr>
            <a:r>
              <a:rPr lang="en-US" sz="1800" dirty="0"/>
              <a:t>If you’re not sure based on the menu description how a meal is prepared or what ingredients it contains, ask your server</a:t>
            </a:r>
            <a:br>
              <a:rPr lang="en-US" sz="1800" dirty="0"/>
            </a:br>
            <a:r>
              <a:rPr lang="en-US" sz="1800" dirty="0"/>
              <a:t> </a:t>
            </a:r>
          </a:p>
          <a:p>
            <a:pPr marL="285750" indent="-285750">
              <a:buFont typeface="Arial" panose="020B0604020202020204" pitchFamily="34" charset="0"/>
              <a:buChar char="•"/>
            </a:pPr>
            <a:r>
              <a:rPr lang="en-US" sz="1800" dirty="0"/>
              <a:t>Choose entrees that feature (steamed, grilled) seafood, chicken or lean meat, and avoid fatty meats. If you order meat, remove all visible fat and ask the chef to remove the skin from the chicken</a:t>
            </a:r>
            <a:br>
              <a:rPr lang="en-US" sz="1800" dirty="0"/>
            </a:br>
            <a:r>
              <a:rPr lang="en-US" sz="1800" dirty="0"/>
              <a:t> </a:t>
            </a:r>
          </a:p>
          <a:p>
            <a:pPr marL="285750" indent="-285750">
              <a:buFont typeface="Arial" panose="020B0604020202020204" pitchFamily="34" charset="0"/>
              <a:buChar char="•"/>
            </a:pPr>
            <a:r>
              <a:rPr lang="en-US" sz="1800" dirty="0"/>
              <a:t>Check the menu for items marked “healthy,” or ask the server what the healthiest choices on the menu are</a:t>
            </a:r>
          </a:p>
        </p:txBody>
      </p:sp>
    </p:spTree>
    <p:extLst>
      <p:ext uri="{BB962C8B-B14F-4D97-AF65-F5344CB8AC3E}">
        <p14:creationId xmlns:p14="http://schemas.microsoft.com/office/powerpoint/2010/main" val="224101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outside the home</a:t>
            </a: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14</a:t>
            </a:fld>
            <a:endParaRPr lang="en-US" dirty="0"/>
          </a:p>
        </p:txBody>
      </p:sp>
      <p:sp>
        <p:nvSpPr>
          <p:cNvPr id="7" name="TextBox 6"/>
          <p:cNvSpPr txBox="1"/>
          <p:nvPr/>
        </p:nvSpPr>
        <p:spPr>
          <a:xfrm>
            <a:off x="7070500" y="6440568"/>
            <a:ext cx="1903481" cy="307777"/>
          </a:xfrm>
          <a:prstGeom prst="rect">
            <a:avLst/>
          </a:prstGeom>
          <a:noFill/>
        </p:spPr>
        <p:txBody>
          <a:bodyPr wrap="square" rtlCol="0">
            <a:spAutoFit/>
          </a:bodyPr>
          <a:lstStyle/>
          <a:p>
            <a:r>
              <a:rPr lang="en-US" sz="1400" dirty="0"/>
              <a:t>(AHA, 2015)</a:t>
            </a:r>
          </a:p>
        </p:txBody>
      </p:sp>
      <p:sp>
        <p:nvSpPr>
          <p:cNvPr id="8" name="Content Placeholder 6"/>
          <p:cNvSpPr txBox="1">
            <a:spLocks/>
          </p:cNvSpPr>
          <p:nvPr/>
        </p:nvSpPr>
        <p:spPr bwMode="black">
          <a:xfrm>
            <a:off x="531813" y="1068778"/>
            <a:ext cx="8339137" cy="53717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dirty="0"/>
              <a:t>Make informed food choices and be selective</a:t>
            </a:r>
          </a:p>
          <a:p>
            <a:pPr marL="285750" indent="-285750">
              <a:buFont typeface="Arial" panose="020B0604020202020204" pitchFamily="34" charset="0"/>
              <a:buChar char="•"/>
            </a:pPr>
            <a:r>
              <a:rPr lang="en-US" sz="1800" dirty="0"/>
              <a:t>Avoid “extras” like cocktails, appetizers, bread and butter because these are often sources of extra fat, sodium and calories</a:t>
            </a:r>
          </a:p>
          <a:p>
            <a:pPr marL="285750" indent="-285750">
              <a:buFont typeface="Arial" panose="020B0604020202020204" pitchFamily="34" charset="0"/>
              <a:buChar char="•"/>
            </a:pPr>
            <a:r>
              <a:rPr lang="en-US" sz="1800" dirty="0"/>
              <a:t>Ask for butter, cream cheese, salad dressings, sauces and gravies to be served on the side, so you can control the quantity you consume</a:t>
            </a:r>
          </a:p>
          <a:p>
            <a:pPr marL="285750" indent="-285750">
              <a:buFont typeface="Arial" panose="020B0604020202020204" pitchFamily="34" charset="0"/>
              <a:buChar char="•"/>
            </a:pPr>
            <a:r>
              <a:rPr lang="en-US" sz="1800" dirty="0"/>
              <a:t>Be selective at salad bars. Choose fresh greens, raw vegetables, fresh fruits, garbanzo beans and reduced-fat, low-fat, light or fat-free dressings. Avoid cheeses, marinated salads, pasta salads and fruit salads with whipped cream</a:t>
            </a:r>
          </a:p>
          <a:p>
            <a:pPr marL="285750" indent="-285750">
              <a:buFont typeface="Arial" panose="020B0604020202020204" pitchFamily="34" charset="0"/>
              <a:buChar char="•"/>
            </a:pPr>
            <a:r>
              <a:rPr lang="en-US" sz="1800" dirty="0"/>
              <a:t>Ask if the restaurant can prepare your food to order – for example, by leaving off or going very light on dressings, butter, cheese or other high-fat items</a:t>
            </a:r>
          </a:p>
          <a:p>
            <a:pPr marL="285750" indent="-285750">
              <a:buFont typeface="Arial" panose="020B0604020202020204" pitchFamily="34" charset="0"/>
              <a:buChar char="•"/>
            </a:pPr>
            <a:r>
              <a:rPr lang="en-US" sz="1800" dirty="0"/>
              <a:t>Ask if healthy substitutions or smaller portions are possible. For example, if a dish comes with French fries or onion rings, ask whether you can get a baked potato with vegetables, and low-fat or fat-free sour cream or soft margarine on the side</a:t>
            </a:r>
          </a:p>
        </p:txBody>
      </p:sp>
    </p:spTree>
    <p:extLst>
      <p:ext uri="{BB962C8B-B14F-4D97-AF65-F5344CB8AC3E}">
        <p14:creationId xmlns:p14="http://schemas.microsoft.com/office/powerpoint/2010/main" val="333862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Tree>
    <p:extLst>
      <p:ext uri="{BB962C8B-B14F-4D97-AF65-F5344CB8AC3E}">
        <p14:creationId xmlns:p14="http://schemas.microsoft.com/office/powerpoint/2010/main" val="155696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sodium is in one serving for each food item?</a:t>
            </a:r>
          </a:p>
        </p:txBody>
      </p:sp>
      <p:sp>
        <p:nvSpPr>
          <p:cNvPr id="3" name="Content Placeholder 2"/>
          <p:cNvSpPr>
            <a:spLocks noGrp="1"/>
          </p:cNvSpPr>
          <p:nvPr>
            <p:ph idx="1"/>
          </p:nvPr>
        </p:nvSpPr>
        <p:spPr>
          <a:xfrm>
            <a:off x="540913" y="1287887"/>
            <a:ext cx="8152237" cy="4827163"/>
          </a:xfrm>
        </p:spPr>
        <p:txBody>
          <a:bodyPr/>
          <a:lstStyle/>
          <a:p>
            <a:r>
              <a:rPr lang="en-US" b="1" dirty="0"/>
              <a:t>Food and Serving Size</a:t>
            </a:r>
          </a:p>
          <a:p>
            <a:pPr marL="285750" indent="-285750">
              <a:buFont typeface="Arial" panose="020B0604020202020204" pitchFamily="34" charset="0"/>
              <a:buChar char="•"/>
            </a:pPr>
            <a:r>
              <a:rPr lang="en-US" dirty="0"/>
              <a:t>Bread, 1 oz </a:t>
            </a:r>
          </a:p>
          <a:p>
            <a:pPr marL="285750" indent="-285750">
              <a:buFont typeface="Arial" panose="020B0604020202020204" pitchFamily="34" charset="0"/>
              <a:buChar char="•"/>
            </a:pPr>
            <a:r>
              <a:rPr lang="en-US" dirty="0"/>
              <a:t>Frozen pizza, plain cheese, 4 oz </a:t>
            </a:r>
          </a:p>
          <a:p>
            <a:pPr marL="285750" indent="-285750">
              <a:buFont typeface="Arial" panose="020B0604020202020204" pitchFamily="34" charset="0"/>
              <a:buChar char="•"/>
            </a:pPr>
            <a:r>
              <a:rPr lang="en-US" dirty="0"/>
              <a:t>Frozen vegetables, ½ c </a:t>
            </a:r>
          </a:p>
          <a:p>
            <a:pPr marL="285750" indent="-285750">
              <a:buFont typeface="Arial" panose="020B0604020202020204" pitchFamily="34" charset="0"/>
              <a:buChar char="•"/>
            </a:pPr>
            <a:r>
              <a:rPr lang="en-US" dirty="0"/>
              <a:t>Salad dressing (regular), 2 Tbsp. </a:t>
            </a:r>
          </a:p>
          <a:p>
            <a:pPr marL="285750" indent="-285750">
              <a:buFont typeface="Arial" panose="020B0604020202020204" pitchFamily="34" charset="0"/>
              <a:buChar char="•"/>
            </a:pPr>
            <a:r>
              <a:rPr lang="en-US" dirty="0"/>
              <a:t>Salsa, 2 Tbsp. </a:t>
            </a:r>
          </a:p>
          <a:p>
            <a:pPr marL="285750" indent="-285750">
              <a:buFont typeface="Arial" panose="020B0604020202020204" pitchFamily="34" charset="0"/>
              <a:buChar char="•"/>
            </a:pPr>
            <a:r>
              <a:rPr lang="en-US" dirty="0"/>
              <a:t>Soup (tomato), 8 oz </a:t>
            </a:r>
          </a:p>
          <a:p>
            <a:pPr marL="285750" indent="-285750">
              <a:buFont typeface="Arial" panose="020B0604020202020204" pitchFamily="34" charset="0"/>
              <a:buChar char="•"/>
            </a:pPr>
            <a:r>
              <a:rPr lang="en-US" dirty="0"/>
              <a:t>Tomato juice, 8 oz (~1 c) </a:t>
            </a:r>
          </a:p>
          <a:p>
            <a:pPr marL="285750" indent="-285750">
              <a:buFont typeface="Arial" panose="020B0604020202020204" pitchFamily="34" charset="0"/>
              <a:buChar char="•"/>
            </a:pPr>
            <a:r>
              <a:rPr lang="en-US" dirty="0"/>
              <a:t>Potato chips, 1 oz (28.4 g) </a:t>
            </a:r>
          </a:p>
          <a:p>
            <a:pPr marL="285750" indent="-285750">
              <a:buFont typeface="Arial" panose="020B0604020202020204" pitchFamily="34" charset="0"/>
              <a:buChar char="•"/>
            </a:pPr>
            <a:r>
              <a:rPr lang="en-US" dirty="0"/>
              <a:t>Tortilla chips, 1 oz (28.4 g) </a:t>
            </a:r>
          </a:p>
          <a:p>
            <a:pPr marL="285750" indent="-285750">
              <a:buFont typeface="Arial" panose="020B0604020202020204" pitchFamily="34" charset="0"/>
              <a:buChar char="•"/>
            </a:pPr>
            <a:r>
              <a:rPr lang="en-US" dirty="0"/>
              <a:t>Pretzels, 1 oz (28.4 g)</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16</a:t>
            </a:fld>
            <a:endParaRPr lang="en-US" dirty="0"/>
          </a:p>
        </p:txBody>
      </p:sp>
      <p:sp>
        <p:nvSpPr>
          <p:cNvPr id="5" name="TextBox 4"/>
          <p:cNvSpPr txBox="1"/>
          <p:nvPr/>
        </p:nvSpPr>
        <p:spPr>
          <a:xfrm>
            <a:off x="5794744" y="6347637"/>
            <a:ext cx="3232298" cy="307777"/>
          </a:xfrm>
          <a:prstGeom prst="rect">
            <a:avLst/>
          </a:prstGeom>
          <a:noFill/>
        </p:spPr>
        <p:txBody>
          <a:bodyPr wrap="square" rtlCol="0">
            <a:spAutoFit/>
          </a:bodyPr>
          <a:lstStyle/>
          <a:p>
            <a:pPr algn="r"/>
            <a:r>
              <a:rPr lang="en-US" sz="1400" dirty="0"/>
              <a:t>(USDA, 2015)</a:t>
            </a:r>
          </a:p>
        </p:txBody>
      </p:sp>
    </p:spTree>
    <p:extLst>
      <p:ext uri="{BB962C8B-B14F-4D97-AF65-F5344CB8AC3E}">
        <p14:creationId xmlns:p14="http://schemas.microsoft.com/office/powerpoint/2010/main" val="398130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a:xfrm>
            <a:off x="528034" y="1287887"/>
            <a:ext cx="8165116" cy="4827163"/>
          </a:xfrm>
        </p:spPr>
        <p:txBody>
          <a:bodyPr/>
          <a:lstStyle/>
          <a:p>
            <a:r>
              <a:rPr lang="en-US" b="1" dirty="0"/>
              <a:t>Food, Serving Size and Sodium</a:t>
            </a:r>
            <a:endParaRPr lang="en-US" dirty="0"/>
          </a:p>
          <a:p>
            <a:pPr marL="285750" indent="-285750">
              <a:buFont typeface="Arial" panose="020B0604020202020204" pitchFamily="34" charset="0"/>
              <a:buChar char="•"/>
            </a:pPr>
            <a:r>
              <a:rPr lang="en-US" dirty="0"/>
              <a:t>Breads, 1 oz  </a:t>
            </a:r>
            <a:r>
              <a:rPr lang="en-US" dirty="0">
                <a:sym typeface="Wingdings" panose="05000000000000000000" pitchFamily="2" charset="2"/>
              </a:rPr>
              <a:t></a:t>
            </a:r>
            <a:r>
              <a:rPr lang="en-US" dirty="0"/>
              <a:t> </a:t>
            </a:r>
            <a:r>
              <a:rPr lang="en-US" b="1" dirty="0"/>
              <a:t>95 - 210 mg</a:t>
            </a:r>
          </a:p>
          <a:p>
            <a:pPr marL="285750" indent="-285750">
              <a:buFont typeface="Arial" panose="020B0604020202020204" pitchFamily="34" charset="0"/>
              <a:buChar char="•"/>
            </a:pPr>
            <a:r>
              <a:rPr lang="en-US" dirty="0"/>
              <a:t>Frozen pizza, plain cheese - 4 oz </a:t>
            </a:r>
            <a:r>
              <a:rPr lang="en-US" dirty="0">
                <a:sym typeface="Wingdings" panose="05000000000000000000" pitchFamily="2" charset="2"/>
              </a:rPr>
              <a:t> </a:t>
            </a:r>
            <a:r>
              <a:rPr lang="en-US" b="1" dirty="0"/>
              <a:t>450 - 1,200 mg </a:t>
            </a:r>
          </a:p>
          <a:p>
            <a:pPr marL="285750" indent="-285750">
              <a:buFont typeface="Arial" panose="020B0604020202020204" pitchFamily="34" charset="0"/>
              <a:buChar char="•"/>
            </a:pPr>
            <a:r>
              <a:rPr lang="en-US" dirty="0"/>
              <a:t>Frozen vegetables, ½ c </a:t>
            </a:r>
            <a:r>
              <a:rPr lang="en-US" dirty="0">
                <a:sym typeface="Wingdings" panose="05000000000000000000" pitchFamily="2" charset="2"/>
              </a:rPr>
              <a:t></a:t>
            </a:r>
            <a:r>
              <a:rPr lang="en-US" dirty="0"/>
              <a:t> </a:t>
            </a:r>
            <a:r>
              <a:rPr lang="en-US" b="1" dirty="0"/>
              <a:t>2 - 160 mg</a:t>
            </a:r>
          </a:p>
          <a:p>
            <a:pPr marL="285750" indent="-285750">
              <a:buFont typeface="Arial" panose="020B0604020202020204" pitchFamily="34" charset="0"/>
              <a:buChar char="•"/>
            </a:pPr>
            <a:r>
              <a:rPr lang="en-US" dirty="0"/>
              <a:t>Salad dressing (regular), 2 Tbsp. </a:t>
            </a:r>
            <a:r>
              <a:rPr lang="en-US" dirty="0">
                <a:sym typeface="Wingdings" panose="05000000000000000000" pitchFamily="2" charset="2"/>
              </a:rPr>
              <a:t></a:t>
            </a:r>
            <a:r>
              <a:rPr lang="en-US" dirty="0"/>
              <a:t> </a:t>
            </a:r>
            <a:r>
              <a:rPr lang="en-US" b="1" dirty="0"/>
              <a:t>110 - 505 mg</a:t>
            </a:r>
          </a:p>
          <a:p>
            <a:pPr marL="285750" indent="-285750">
              <a:buFont typeface="Arial" panose="020B0604020202020204" pitchFamily="34" charset="0"/>
              <a:buChar char="•"/>
            </a:pPr>
            <a:r>
              <a:rPr lang="en-US" dirty="0"/>
              <a:t>Salsa, 2 Tbsp. </a:t>
            </a:r>
            <a:r>
              <a:rPr lang="en-US" dirty="0">
                <a:sym typeface="Wingdings" panose="05000000000000000000" pitchFamily="2" charset="2"/>
              </a:rPr>
              <a:t></a:t>
            </a:r>
            <a:r>
              <a:rPr lang="en-US" b="1" dirty="0"/>
              <a:t>150 - 240 mg</a:t>
            </a:r>
          </a:p>
          <a:p>
            <a:pPr marL="285750" indent="-285750">
              <a:buFont typeface="Arial" panose="020B0604020202020204" pitchFamily="34" charset="0"/>
              <a:buChar char="•"/>
            </a:pPr>
            <a:r>
              <a:rPr lang="en-US" dirty="0"/>
              <a:t>Soup (tomato), 8 oz </a:t>
            </a:r>
            <a:r>
              <a:rPr lang="en-US" dirty="0">
                <a:sym typeface="Wingdings" panose="05000000000000000000" pitchFamily="2" charset="2"/>
              </a:rPr>
              <a:t></a:t>
            </a:r>
            <a:r>
              <a:rPr lang="en-US" dirty="0"/>
              <a:t> </a:t>
            </a:r>
            <a:r>
              <a:rPr lang="en-US" b="1" dirty="0"/>
              <a:t>700 - 1,260 mg </a:t>
            </a:r>
          </a:p>
          <a:p>
            <a:pPr marL="285750" indent="-285750">
              <a:buFont typeface="Arial" panose="020B0604020202020204" pitchFamily="34" charset="0"/>
              <a:buChar char="•"/>
            </a:pPr>
            <a:r>
              <a:rPr lang="en-US" dirty="0"/>
              <a:t>Tomato juice, 8 oz (~1 c) </a:t>
            </a:r>
            <a:r>
              <a:rPr lang="en-US" dirty="0">
                <a:sym typeface="Wingdings" panose="05000000000000000000" pitchFamily="2" charset="2"/>
              </a:rPr>
              <a:t></a:t>
            </a:r>
            <a:r>
              <a:rPr lang="en-US" dirty="0"/>
              <a:t> </a:t>
            </a:r>
            <a:r>
              <a:rPr lang="en-US" b="1" dirty="0"/>
              <a:t>340 - 1,040 mg</a:t>
            </a:r>
          </a:p>
          <a:p>
            <a:pPr marL="285750" indent="-285750">
              <a:buFont typeface="Arial" panose="020B0604020202020204" pitchFamily="34" charset="0"/>
              <a:buChar char="•"/>
            </a:pPr>
            <a:r>
              <a:rPr lang="en-US" dirty="0"/>
              <a:t>Potato chips, 1 oz (28.4 g) </a:t>
            </a:r>
            <a:r>
              <a:rPr lang="en-US" dirty="0">
                <a:sym typeface="Wingdings" panose="05000000000000000000" pitchFamily="2" charset="2"/>
              </a:rPr>
              <a:t></a:t>
            </a:r>
            <a:r>
              <a:rPr lang="en-US" dirty="0"/>
              <a:t> </a:t>
            </a:r>
            <a:r>
              <a:rPr lang="en-US" b="1" dirty="0"/>
              <a:t>120 - 180 mg</a:t>
            </a:r>
          </a:p>
          <a:p>
            <a:pPr marL="285750" indent="-285750">
              <a:buFont typeface="Arial" panose="020B0604020202020204" pitchFamily="34" charset="0"/>
              <a:buChar char="•"/>
            </a:pPr>
            <a:r>
              <a:rPr lang="en-US" dirty="0"/>
              <a:t>Tortilla chips, 1 oz (28.4 g) </a:t>
            </a:r>
            <a:r>
              <a:rPr lang="en-US" dirty="0">
                <a:sym typeface="Wingdings" panose="05000000000000000000" pitchFamily="2" charset="2"/>
              </a:rPr>
              <a:t></a:t>
            </a:r>
            <a:r>
              <a:rPr lang="en-US" b="1" dirty="0"/>
              <a:t>105 - 160 mg</a:t>
            </a:r>
          </a:p>
          <a:p>
            <a:pPr marL="285750" indent="-285750">
              <a:buFont typeface="Arial" panose="020B0604020202020204" pitchFamily="34" charset="0"/>
              <a:buChar char="•"/>
            </a:pPr>
            <a:r>
              <a:rPr lang="en-US" dirty="0"/>
              <a:t>Pretzels, 1 oz (28.4 g) </a:t>
            </a:r>
            <a:r>
              <a:rPr lang="en-US" dirty="0">
                <a:sym typeface="Wingdings" panose="05000000000000000000" pitchFamily="2" charset="2"/>
              </a:rPr>
              <a:t> </a:t>
            </a:r>
            <a:r>
              <a:rPr lang="en-US" b="1" dirty="0">
                <a:sym typeface="Wingdings" panose="05000000000000000000" pitchFamily="2" charset="2"/>
              </a:rPr>
              <a:t>290-560 mg</a:t>
            </a:r>
            <a:endParaRPr lang="en-US" b="1"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17</a:t>
            </a:fld>
            <a:endParaRPr lang="en-US" dirty="0"/>
          </a:p>
        </p:txBody>
      </p:sp>
      <p:sp>
        <p:nvSpPr>
          <p:cNvPr id="5" name="TextBox 4"/>
          <p:cNvSpPr txBox="1"/>
          <p:nvPr/>
        </p:nvSpPr>
        <p:spPr>
          <a:xfrm>
            <a:off x="4274288" y="6230679"/>
            <a:ext cx="4646428" cy="307777"/>
          </a:xfrm>
          <a:prstGeom prst="rect">
            <a:avLst/>
          </a:prstGeom>
          <a:noFill/>
        </p:spPr>
        <p:txBody>
          <a:bodyPr wrap="square" rtlCol="0">
            <a:spAutoFit/>
          </a:bodyPr>
          <a:lstStyle/>
          <a:p>
            <a:pPr algn="r"/>
            <a:r>
              <a:rPr lang="en-US" sz="1400" dirty="0"/>
              <a:t>(USDA, 2015)</a:t>
            </a:r>
          </a:p>
        </p:txBody>
      </p:sp>
    </p:spTree>
    <p:extLst>
      <p:ext uri="{BB962C8B-B14F-4D97-AF65-F5344CB8AC3E}">
        <p14:creationId xmlns:p14="http://schemas.microsoft.com/office/powerpoint/2010/main" val="427682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53348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354013" y="967875"/>
            <a:ext cx="8339137" cy="5688419"/>
          </a:xfrm>
        </p:spPr>
        <p:txBody>
          <a:bodyPr/>
          <a:lstStyle/>
          <a:p>
            <a:r>
              <a:rPr lang="en-US" dirty="0"/>
              <a:t>Let’s think about snacking…</a:t>
            </a:r>
          </a:p>
          <a:p>
            <a:pPr marL="509588" lvl="1" indent="-285750"/>
            <a:r>
              <a:rPr lang="en-US" dirty="0"/>
              <a:t>What are some of your favorite snacks to eat?</a:t>
            </a:r>
          </a:p>
          <a:p>
            <a:pPr marL="509588" lvl="1" indent="-285750"/>
            <a:r>
              <a:rPr lang="en-US" dirty="0"/>
              <a:t>Let’s discuss a few ways to keep our snacks heart healthy…</a:t>
            </a:r>
          </a:p>
          <a:p>
            <a:pPr marL="979488" lvl="2" indent="-285750"/>
            <a:r>
              <a:rPr lang="en-US" dirty="0"/>
              <a:t>Are there whole grain versions of your favorite snack?</a:t>
            </a:r>
          </a:p>
          <a:p>
            <a:pPr marL="979488" lvl="2" indent="-285750"/>
            <a:r>
              <a:rPr lang="en-US" dirty="0"/>
              <a:t>Can we replace prepackaged fruit cups with fresh fruit?</a:t>
            </a:r>
          </a:p>
          <a:p>
            <a:pPr marL="979488" lvl="2" indent="-285750"/>
            <a:r>
              <a:rPr lang="en-US" dirty="0"/>
              <a:t>Can we replace salty chips with something else to satisfy a craving for a crunchy snack?</a:t>
            </a:r>
          </a:p>
          <a:p>
            <a:pPr marL="979488" lvl="2" indent="-285750"/>
            <a:endParaRPr lang="en-US" dirty="0"/>
          </a:p>
          <a:p>
            <a:r>
              <a:rPr lang="en-US" dirty="0"/>
              <a:t>What are some of your favorite restaurants; places to eat outside of the home?</a:t>
            </a:r>
          </a:p>
          <a:p>
            <a:pPr marL="509588" lvl="1" indent="-285750"/>
            <a:r>
              <a:rPr lang="en-US" dirty="0"/>
              <a:t>How might we prepare to dine out?</a:t>
            </a:r>
          </a:p>
          <a:p>
            <a:pPr marL="979488" lvl="2" indent="-285750"/>
            <a:r>
              <a:rPr lang="en-US" dirty="0"/>
              <a:t>Is a menu available online? </a:t>
            </a:r>
          </a:p>
          <a:p>
            <a:pPr marL="979488" lvl="2" indent="-285750"/>
            <a:r>
              <a:rPr lang="en-US" dirty="0"/>
              <a:t>What are some ways we can modify an entrée selection to be more heart healthy?</a:t>
            </a:r>
          </a:p>
          <a:p>
            <a:pPr marL="509588" lvl="1"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19</a:t>
            </a:fld>
            <a:endParaRPr lang="en-US" dirty="0"/>
          </a:p>
        </p:txBody>
      </p:sp>
    </p:spTree>
    <p:extLst>
      <p:ext uri="{BB962C8B-B14F-4D97-AF65-F5344CB8AC3E}">
        <p14:creationId xmlns:p14="http://schemas.microsoft.com/office/powerpoint/2010/main" val="418304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Healthy Eating for Life</a:t>
            </a:r>
          </a:p>
        </p:txBody>
      </p:sp>
      <p:sp>
        <p:nvSpPr>
          <p:cNvPr id="3" name="Content Placeholder 2"/>
          <p:cNvSpPr>
            <a:spLocks noGrp="1"/>
          </p:cNvSpPr>
          <p:nvPr>
            <p:ph idx="1"/>
          </p:nvPr>
        </p:nvSpPr>
        <p:spPr>
          <a:xfrm>
            <a:off x="354013" y="2054431"/>
            <a:ext cx="8339137" cy="4511880"/>
          </a:xfrm>
        </p:spPr>
        <p:txBody>
          <a:bodyPr/>
          <a:lstStyle/>
          <a:p>
            <a:r>
              <a:rPr lang="en-US" dirty="0"/>
              <a:t>Overview</a:t>
            </a:r>
          </a:p>
          <a:p>
            <a:pPr lvl="1"/>
            <a:r>
              <a:rPr lang="en-US" dirty="0"/>
              <a:t>Nutrition and Blood Pressure Facts</a:t>
            </a:r>
          </a:p>
          <a:p>
            <a:pPr lvl="1"/>
            <a:r>
              <a:rPr lang="en-US" dirty="0"/>
              <a:t>Fats &amp; Oils</a:t>
            </a:r>
          </a:p>
          <a:p>
            <a:pPr lvl="1"/>
            <a:r>
              <a:rPr lang="en-US" dirty="0"/>
              <a:t>Vitamins &amp; Minerals</a:t>
            </a:r>
          </a:p>
          <a:p>
            <a:pPr lvl="1"/>
            <a:r>
              <a:rPr lang="en-US" dirty="0"/>
              <a:t>Healthy Snacks</a:t>
            </a:r>
          </a:p>
          <a:p>
            <a:pPr lvl="1"/>
            <a:r>
              <a:rPr lang="en-US" dirty="0"/>
              <a:t>Dining Out</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a:t>
            </a:fld>
            <a:endParaRPr lang="en-US" dirty="0"/>
          </a:p>
        </p:txBody>
      </p:sp>
    </p:spTree>
    <p:extLst>
      <p:ext uri="{BB962C8B-B14F-4D97-AF65-F5344CB8AC3E}">
        <p14:creationId xmlns:p14="http://schemas.microsoft.com/office/powerpoint/2010/main" val="317373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Physical activity and blood pressure management</a:t>
            </a:r>
          </a:p>
        </p:txBody>
      </p:sp>
    </p:spTree>
    <p:extLst>
      <p:ext uri="{BB962C8B-B14F-4D97-AF65-F5344CB8AC3E}">
        <p14:creationId xmlns:p14="http://schemas.microsoft.com/office/powerpoint/2010/main" val="3416418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pPr marL="285750" indent="-285750">
              <a:buFont typeface="Arial" panose="020B0604020202020204" pitchFamily="34" charset="0"/>
              <a:buChar char="•"/>
            </a:pPr>
            <a:r>
              <a:rPr lang="en-US" dirty="0"/>
              <a:t>Evidence has shown that regular physical activity can lead to a significant reduction in blood pressure and improve other cardiovascular risks</a:t>
            </a:r>
          </a:p>
          <a:p>
            <a:pPr marL="285750" indent="-285750">
              <a:buFont typeface="Arial" panose="020B0604020202020204" pitchFamily="34" charset="0"/>
              <a:buChar char="•"/>
            </a:pPr>
            <a:r>
              <a:rPr lang="en-US" dirty="0"/>
              <a:t>Moderate physical activity has also been proven to decrease blood pressure in hypertensive patients who are less responsive to medical treatment</a:t>
            </a:r>
          </a:p>
          <a:p>
            <a:pPr marL="285750" indent="-285750">
              <a:buFont typeface="Arial" panose="020B0604020202020204" pitchFamily="34" charset="0"/>
              <a:buChar char="•"/>
            </a:pPr>
            <a:r>
              <a:rPr lang="en-US" b="1" dirty="0"/>
              <a:t>30 minutes of physical activity </a:t>
            </a:r>
            <a:r>
              <a:rPr lang="en-US" b="1"/>
              <a:t>a day (equivalent </a:t>
            </a:r>
            <a:r>
              <a:rPr lang="en-US" b="1" dirty="0"/>
              <a:t>to brisk walking) 6-7 days each week (180 minutes each week) may result in better management or a reduction </a:t>
            </a:r>
            <a:r>
              <a:rPr lang="en-US" b="1"/>
              <a:t>in one’s blood </a:t>
            </a:r>
            <a:r>
              <a:rPr lang="en-US" b="1" dirty="0"/>
              <a:t>pressure</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21</a:t>
            </a:fld>
            <a:endParaRPr lang="en-US" dirty="0"/>
          </a:p>
        </p:txBody>
      </p:sp>
    </p:spTree>
    <p:extLst>
      <p:ext uri="{BB962C8B-B14F-4D97-AF65-F5344CB8AC3E}">
        <p14:creationId xmlns:p14="http://schemas.microsoft.com/office/powerpoint/2010/main" val="669308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r>
              <a:rPr lang="en-US" dirty="0"/>
              <a:t>Resources to support this claim include, but are not limited to:</a:t>
            </a:r>
          </a:p>
          <a:p>
            <a:pPr lvl="0"/>
            <a:r>
              <a:rPr lang="en-US" dirty="0"/>
              <a:t>"Exercise in Resistant Hypertension: Aerobic Exercise Reduces Blood Pressure in Resistant Hypertension." Hypertension. 2012</a:t>
            </a:r>
          </a:p>
          <a:p>
            <a:pPr lvl="0"/>
            <a:r>
              <a:rPr lang="en-US" dirty="0"/>
              <a:t>"Hypertension." Exercise Testing and Exercise Prescription for Special Cases: Theoretical Basis and Clinical Application. 2005</a:t>
            </a:r>
          </a:p>
          <a:p>
            <a:pPr lvl="0"/>
            <a:r>
              <a:rPr lang="en-US" dirty="0"/>
              <a:t>"Regular Aerobic Exercise Augments Endothelium-Dependent Vascular Relaxation in Normotensive As Well As Hypertensive Subjects" Circulation. 1999</a:t>
            </a:r>
          </a:p>
          <a:p>
            <a:pPr lvl="0"/>
            <a:r>
              <a:rPr lang="en-US" dirty="0"/>
              <a:t>"The effects of aerobic exercise and </a:t>
            </a:r>
            <a:r>
              <a:rPr lang="en-US" dirty="0" err="1"/>
              <a:t>T'ai</a:t>
            </a:r>
            <a:r>
              <a:rPr lang="en-US" dirty="0"/>
              <a:t> Chi on blood pressure in older people: results of a randomized trial." Journal of the American Geriatrics Society. 1999</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22</a:t>
            </a:fld>
            <a:endParaRPr lang="en-US" dirty="0"/>
          </a:p>
        </p:txBody>
      </p:sp>
    </p:spTree>
    <p:extLst>
      <p:ext uri="{BB962C8B-B14F-4D97-AF65-F5344CB8AC3E}">
        <p14:creationId xmlns:p14="http://schemas.microsoft.com/office/powerpoint/2010/main" val="218953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0"/>
          </p:nvPr>
        </p:nvSpPr>
        <p:spPr/>
        <p:txBody>
          <a:bodyPr/>
          <a:lstStyle/>
          <a:p>
            <a:pPr lvl="0"/>
            <a:r>
              <a:rPr lang="en-US" dirty="0"/>
              <a:t>Name</a:t>
            </a:r>
          </a:p>
          <a:p>
            <a:pPr lvl="0"/>
            <a:r>
              <a:rPr lang="en-US" dirty="0"/>
              <a:t>YMCA OF THE USA</a:t>
            </a:r>
          </a:p>
          <a:p>
            <a:pPr lvl="0"/>
            <a:r>
              <a:rPr lang="en-US" dirty="0"/>
              <a:t>800 872 9622</a:t>
            </a:r>
          </a:p>
          <a:p>
            <a:pPr lvl="0"/>
            <a:r>
              <a:rPr lang="en-US" dirty="0"/>
              <a:t>name.name@ymca.net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Nutrition &amp; blood pressure</a:t>
            </a:r>
          </a:p>
        </p:txBody>
      </p:sp>
    </p:spTree>
    <p:extLst>
      <p:ext uri="{BB962C8B-B14F-4D97-AF65-F5344CB8AC3E}">
        <p14:creationId xmlns:p14="http://schemas.microsoft.com/office/powerpoint/2010/main" val="65544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222779"/>
            <a:ext cx="8374062" cy="844550"/>
          </a:xfrm>
        </p:spPr>
        <p:txBody>
          <a:bodyPr/>
          <a:lstStyle/>
          <a:p>
            <a:r>
              <a:rPr lang="en-US" dirty="0"/>
              <a:t>nutrition &amp; Blood pressure</a:t>
            </a:r>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a:t>
            </a:fld>
            <a:endParaRPr lang="en-US" dirty="0"/>
          </a:p>
        </p:txBody>
      </p:sp>
      <p:sp>
        <p:nvSpPr>
          <p:cNvPr id="7" name="TextBox 6"/>
          <p:cNvSpPr txBox="1"/>
          <p:nvPr/>
        </p:nvSpPr>
        <p:spPr>
          <a:xfrm>
            <a:off x="7747000" y="6338556"/>
            <a:ext cx="2990850" cy="307777"/>
          </a:xfrm>
          <a:prstGeom prst="rect">
            <a:avLst/>
          </a:prstGeom>
          <a:noFill/>
        </p:spPr>
        <p:txBody>
          <a:bodyPr wrap="square" rtlCol="0">
            <a:spAutoFit/>
          </a:bodyPr>
          <a:lstStyle/>
          <a:p>
            <a:r>
              <a:rPr lang="en-US" sz="1400" dirty="0"/>
              <a:t>(AHA, 2015)</a:t>
            </a:r>
          </a:p>
        </p:txBody>
      </p:sp>
      <p:sp>
        <p:nvSpPr>
          <p:cNvPr id="8" name="Content Placeholder 6"/>
          <p:cNvSpPr txBox="1">
            <a:spLocks/>
          </p:cNvSpPr>
          <p:nvPr/>
        </p:nvSpPr>
        <p:spPr bwMode="black">
          <a:xfrm>
            <a:off x="425979" y="793611"/>
            <a:ext cx="8548687" cy="55987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Eating for a healthy heart is a key factor in the fight to prevent cardiovascular disease</a:t>
            </a:r>
          </a:p>
          <a:p>
            <a:pPr lvl="1"/>
            <a:r>
              <a:rPr lang="en-US" sz="1800" kern="0" dirty="0"/>
              <a:t>Eating a variety of fruits and vegetables may help manage weight, cholesterol and blood pressure</a:t>
            </a:r>
            <a:endParaRPr lang="en-US" sz="1200" kern="0" dirty="0"/>
          </a:p>
          <a:p>
            <a:pPr lvl="1"/>
            <a:r>
              <a:rPr lang="en-US" sz="1800" kern="0" dirty="0"/>
              <a:t>A healthy dietary pattern emphasizes:</a:t>
            </a:r>
          </a:p>
          <a:p>
            <a:pPr lvl="2"/>
            <a:r>
              <a:rPr lang="en-US" sz="1800" kern="0" dirty="0"/>
              <a:t>Fruits and vegetables </a:t>
            </a:r>
          </a:p>
          <a:p>
            <a:pPr lvl="2"/>
            <a:r>
              <a:rPr lang="en-US" sz="1800" kern="0" dirty="0"/>
              <a:t>Whole grains</a:t>
            </a:r>
          </a:p>
          <a:p>
            <a:pPr lvl="2"/>
            <a:r>
              <a:rPr lang="en-US" sz="1800" kern="0" dirty="0"/>
              <a:t>Low-fat dairy products</a:t>
            </a:r>
          </a:p>
          <a:p>
            <a:pPr lvl="2"/>
            <a:r>
              <a:rPr lang="en-US" sz="1800" kern="0" dirty="0"/>
              <a:t>Skinless poultry and fish</a:t>
            </a:r>
          </a:p>
          <a:p>
            <a:pPr lvl="2"/>
            <a:r>
              <a:rPr lang="en-US" sz="1800" kern="0" dirty="0">
                <a:solidFill>
                  <a:schemeClr val="tx1"/>
                </a:solidFill>
              </a:rPr>
              <a:t>Nuts and legumes</a:t>
            </a:r>
          </a:p>
          <a:p>
            <a:pPr lvl="2"/>
            <a:r>
              <a:rPr lang="en-US" sz="1800" kern="0" dirty="0">
                <a:solidFill>
                  <a:schemeClr val="tx1"/>
                </a:solidFill>
              </a:rPr>
              <a:t>Non-tropical vegetable oils</a:t>
            </a:r>
          </a:p>
          <a:p>
            <a:pPr lvl="1"/>
            <a:r>
              <a:rPr lang="en-US" sz="1800" kern="0" dirty="0">
                <a:solidFill>
                  <a:schemeClr val="tx1"/>
                </a:solidFill>
              </a:rPr>
              <a:t>Limiting salt or sodium, saturated fat, trans fat, and sweets in your diet can also lower your blood pressure</a:t>
            </a:r>
          </a:p>
          <a:p>
            <a:pPr lvl="1"/>
            <a:r>
              <a:rPr lang="en-US" sz="1800" kern="0" dirty="0"/>
              <a:t>A healthy eating pattern can be adapted based on your cultural and food preferences and for medical conditions such as diabetes</a:t>
            </a:r>
          </a:p>
        </p:txBody>
      </p:sp>
    </p:spTree>
    <p:extLst>
      <p:ext uri="{BB962C8B-B14F-4D97-AF65-F5344CB8AC3E}">
        <p14:creationId xmlns:p14="http://schemas.microsoft.com/office/powerpoint/2010/main" val="36540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4662805"/>
              </p:ext>
            </p:extLst>
          </p:nvPr>
        </p:nvGraphicFramePr>
        <p:xfrm>
          <a:off x="351925" y="923880"/>
          <a:ext cx="8538699" cy="5537880"/>
        </p:xfrm>
        <a:graphic>
          <a:graphicData uri="http://schemas.openxmlformats.org/drawingml/2006/table">
            <a:tbl>
              <a:tblPr>
                <a:tableStyleId>{FABFCF23-3B69-468F-B69F-88F6DE6A72F2}</a:tableStyleId>
              </a:tblPr>
              <a:tblGrid>
                <a:gridCol w="1843927">
                  <a:extLst>
                    <a:ext uri="{9D8B030D-6E8A-4147-A177-3AD203B41FA5}">
                      <a16:colId xmlns:a16="http://schemas.microsoft.com/office/drawing/2014/main" val="20000"/>
                    </a:ext>
                  </a:extLst>
                </a:gridCol>
                <a:gridCol w="1657652">
                  <a:extLst>
                    <a:ext uri="{9D8B030D-6E8A-4147-A177-3AD203B41FA5}">
                      <a16:colId xmlns:a16="http://schemas.microsoft.com/office/drawing/2014/main" val="20001"/>
                    </a:ext>
                  </a:extLst>
                </a:gridCol>
                <a:gridCol w="1810787">
                  <a:extLst>
                    <a:ext uri="{9D8B030D-6E8A-4147-A177-3AD203B41FA5}">
                      <a16:colId xmlns:a16="http://schemas.microsoft.com/office/drawing/2014/main" val="20002"/>
                    </a:ext>
                  </a:extLst>
                </a:gridCol>
                <a:gridCol w="3226333">
                  <a:extLst>
                    <a:ext uri="{9D8B030D-6E8A-4147-A177-3AD203B41FA5}">
                      <a16:colId xmlns:a16="http://schemas.microsoft.com/office/drawing/2014/main" val="20003"/>
                    </a:ext>
                  </a:extLst>
                </a:gridCol>
              </a:tblGrid>
              <a:tr h="386760">
                <a:tc>
                  <a:txBody>
                    <a:bodyPr/>
                    <a:lstStyle/>
                    <a:p>
                      <a:pPr algn="l"/>
                      <a:r>
                        <a:rPr lang="en-US" sz="1000" b="1" dirty="0">
                          <a:solidFill>
                            <a:schemeClr val="bg1"/>
                          </a:solidFill>
                        </a:rPr>
                        <a:t>Food Group</a:t>
                      </a:r>
                    </a:p>
                  </a:txBody>
                  <a:tcPr marL="0" marR="0" marT="0" marB="0" anchor="ctr">
                    <a:solidFill>
                      <a:schemeClr val="accent5"/>
                    </a:solidFill>
                  </a:tcPr>
                </a:tc>
                <a:tc>
                  <a:txBody>
                    <a:bodyPr/>
                    <a:lstStyle/>
                    <a:p>
                      <a:pPr algn="l"/>
                      <a:r>
                        <a:rPr lang="en-US" sz="1000" b="1" dirty="0">
                          <a:solidFill>
                            <a:schemeClr val="bg1"/>
                          </a:solidFill>
                        </a:rPr>
                        <a:t>1,600 Calorie</a:t>
                      </a:r>
                      <a:r>
                        <a:rPr lang="en-US" sz="1000" b="1" baseline="0" dirty="0">
                          <a:solidFill>
                            <a:schemeClr val="bg1"/>
                          </a:solidFill>
                        </a:rPr>
                        <a:t> Diet</a:t>
                      </a:r>
                      <a:endParaRPr lang="en-US" sz="1000" b="1" dirty="0">
                        <a:solidFill>
                          <a:schemeClr val="bg1"/>
                        </a:solidFill>
                      </a:endParaRPr>
                    </a:p>
                  </a:txBody>
                  <a:tcPr marL="0" marR="0" marT="0" marB="0" anchor="ctr">
                    <a:solidFill>
                      <a:schemeClr val="accent5"/>
                    </a:solidFill>
                  </a:tcPr>
                </a:tc>
                <a:tc>
                  <a:txBody>
                    <a:bodyPr/>
                    <a:lstStyle/>
                    <a:p>
                      <a:pPr algn="l"/>
                      <a:r>
                        <a:rPr lang="en-US" sz="1000" b="1" dirty="0">
                          <a:solidFill>
                            <a:schemeClr val="bg1"/>
                          </a:solidFill>
                        </a:rPr>
                        <a:t>2,000 Calorie</a:t>
                      </a:r>
                      <a:r>
                        <a:rPr lang="en-US" sz="1000" b="1" baseline="0" dirty="0">
                          <a:solidFill>
                            <a:schemeClr val="bg1"/>
                          </a:solidFill>
                        </a:rPr>
                        <a:t> Diet</a:t>
                      </a:r>
                      <a:endParaRPr lang="en-US" sz="1000" b="1" dirty="0">
                        <a:solidFill>
                          <a:schemeClr val="bg1"/>
                        </a:solidFill>
                      </a:endParaRPr>
                    </a:p>
                  </a:txBody>
                  <a:tcPr marL="0" marR="0" marT="0" marB="0" anchor="ctr">
                    <a:solidFill>
                      <a:schemeClr val="accent5"/>
                    </a:solidFill>
                  </a:tcPr>
                </a:tc>
                <a:tc>
                  <a:txBody>
                    <a:bodyPr/>
                    <a:lstStyle/>
                    <a:p>
                      <a:pPr algn="l"/>
                      <a:r>
                        <a:rPr lang="en-US" sz="1000" b="1" dirty="0">
                          <a:solidFill>
                            <a:schemeClr val="bg1"/>
                          </a:solidFill>
                        </a:rPr>
                        <a:t>Examples of One Serving</a:t>
                      </a:r>
                    </a:p>
                  </a:txBody>
                  <a:tcPr marL="0" marR="0" marT="0" marB="0" anchor="ctr">
                    <a:solidFill>
                      <a:schemeClr val="accent5"/>
                    </a:solidFill>
                  </a:tcPr>
                </a:tc>
                <a:extLst>
                  <a:ext uri="{0D108BD9-81ED-4DB2-BD59-A6C34878D82A}">
                    <a16:rowId xmlns:a16="http://schemas.microsoft.com/office/drawing/2014/main" val="10000"/>
                  </a:ext>
                </a:extLst>
              </a:tr>
              <a:tr h="731520">
                <a:tc>
                  <a:txBody>
                    <a:bodyPr/>
                    <a:lstStyle/>
                    <a:p>
                      <a:pPr algn="l"/>
                      <a:r>
                        <a:rPr lang="en-US" sz="1100" b="1" dirty="0">
                          <a:solidFill>
                            <a:schemeClr val="tx2"/>
                          </a:solidFill>
                          <a:effectLst/>
                        </a:rPr>
                        <a:t>Grains</a:t>
                      </a:r>
                      <a:br>
                        <a:rPr lang="en-US" sz="1000" dirty="0">
                          <a:solidFill>
                            <a:schemeClr val="tx2"/>
                          </a:solidFill>
                          <a:effectLst/>
                        </a:rPr>
                      </a:br>
                      <a:r>
                        <a:rPr lang="en-US" sz="1000" dirty="0">
                          <a:solidFill>
                            <a:schemeClr val="tx2"/>
                          </a:solidFill>
                          <a:effectLst/>
                        </a:rPr>
                        <a:t>At least half of your </a:t>
                      </a:r>
                    </a:p>
                    <a:p>
                      <a:pPr algn="l"/>
                      <a:r>
                        <a:rPr lang="en-US" sz="1000" dirty="0">
                          <a:solidFill>
                            <a:schemeClr val="tx2"/>
                          </a:solidFill>
                          <a:effectLst/>
                        </a:rPr>
                        <a:t>servings should be </a:t>
                      </a:r>
                    </a:p>
                    <a:p>
                      <a:pPr algn="l"/>
                      <a:r>
                        <a:rPr lang="en-US" sz="1000" dirty="0">
                          <a:solidFill>
                            <a:schemeClr val="tx2"/>
                          </a:solidFill>
                          <a:effectLst/>
                        </a:rPr>
                        <a:t>whole-grain.</a:t>
                      </a:r>
                    </a:p>
                  </a:txBody>
                  <a:tcPr marL="0" marR="0" marT="0" marB="0" anchor="ctr"/>
                </a:tc>
                <a:tc>
                  <a:txBody>
                    <a:bodyPr/>
                    <a:lstStyle/>
                    <a:p>
                      <a:pPr algn="l"/>
                      <a:r>
                        <a:rPr lang="en-US" sz="1000" dirty="0">
                          <a:solidFill>
                            <a:schemeClr val="tx2"/>
                          </a:solidFill>
                          <a:effectLst/>
                        </a:rPr>
                        <a:t>6 servings per day </a:t>
                      </a:r>
                    </a:p>
                  </a:txBody>
                  <a:tcPr marL="0" marR="0" marT="0" marB="0" anchor="ctr"/>
                </a:tc>
                <a:tc>
                  <a:txBody>
                    <a:bodyPr/>
                    <a:lstStyle/>
                    <a:p>
                      <a:pPr algn="l"/>
                      <a:r>
                        <a:rPr lang="en-US" sz="1000" dirty="0">
                          <a:solidFill>
                            <a:schemeClr val="tx2"/>
                          </a:solidFill>
                          <a:effectLst/>
                        </a:rPr>
                        <a:t>6-8 servings per day</a:t>
                      </a:r>
                    </a:p>
                  </a:txBody>
                  <a:tcPr marL="0" marR="0" marT="0" marB="0" anchor="ctr"/>
                </a:tc>
                <a:tc>
                  <a:txBody>
                    <a:bodyPr/>
                    <a:lstStyle/>
                    <a:p>
                      <a:pPr algn="l">
                        <a:buFont typeface="Arial"/>
                        <a:buChar char="•"/>
                      </a:pPr>
                      <a:r>
                        <a:rPr lang="en-US" sz="1000" dirty="0">
                          <a:solidFill>
                            <a:schemeClr val="tx2"/>
                          </a:solidFill>
                          <a:effectLst/>
                        </a:rPr>
                        <a:t>1 slice bread</a:t>
                      </a:r>
                    </a:p>
                    <a:p>
                      <a:pPr algn="l">
                        <a:buFont typeface="Arial"/>
                        <a:buChar char="•"/>
                      </a:pPr>
                      <a:r>
                        <a:rPr lang="en-US" sz="1000" dirty="0">
                          <a:solidFill>
                            <a:schemeClr val="tx2"/>
                          </a:solidFill>
                          <a:effectLst/>
                        </a:rPr>
                        <a:t>1 oz dry cereal (check nutrition label for cup measurements of different products)</a:t>
                      </a:r>
                    </a:p>
                    <a:p>
                      <a:pPr algn="l">
                        <a:buFont typeface="Arial"/>
                        <a:buChar char="•"/>
                      </a:pPr>
                      <a:r>
                        <a:rPr lang="en-US" sz="1000" dirty="0">
                          <a:solidFill>
                            <a:schemeClr val="tx2"/>
                          </a:solidFill>
                          <a:effectLst/>
                        </a:rPr>
                        <a:t>1/2 cup cooked rice, pasta, or cereal (about the size of a baseball)</a:t>
                      </a:r>
                    </a:p>
                  </a:txBody>
                  <a:tcPr marL="0" marR="0" marT="0" marB="0" anchor="ctr"/>
                </a:tc>
                <a:extLst>
                  <a:ext uri="{0D108BD9-81ED-4DB2-BD59-A6C34878D82A}">
                    <a16:rowId xmlns:a16="http://schemas.microsoft.com/office/drawing/2014/main" val="10001"/>
                  </a:ext>
                </a:extLst>
              </a:tr>
              <a:tr h="731520">
                <a:tc>
                  <a:txBody>
                    <a:bodyPr/>
                    <a:lstStyle/>
                    <a:p>
                      <a:pPr algn="l"/>
                      <a:r>
                        <a:rPr lang="en-US" sz="1100" b="1" dirty="0">
                          <a:solidFill>
                            <a:schemeClr val="tx2"/>
                          </a:solidFill>
                          <a:effectLst/>
                        </a:rPr>
                        <a:t>Vegetables</a:t>
                      </a:r>
                      <a:br>
                        <a:rPr lang="en-US" sz="1000" dirty="0">
                          <a:solidFill>
                            <a:schemeClr val="tx2"/>
                          </a:solidFill>
                          <a:effectLst/>
                        </a:rPr>
                      </a:br>
                      <a:r>
                        <a:rPr lang="en-US" sz="1000" dirty="0">
                          <a:solidFill>
                            <a:schemeClr val="tx2"/>
                          </a:solidFill>
                          <a:effectLst/>
                        </a:rPr>
                        <a:t>Eat a variety of colors</a:t>
                      </a:r>
                    </a:p>
                    <a:p>
                      <a:pPr algn="l"/>
                      <a:r>
                        <a:rPr lang="en-US" sz="1000" dirty="0">
                          <a:solidFill>
                            <a:schemeClr val="tx2"/>
                          </a:solidFill>
                          <a:effectLst/>
                        </a:rPr>
                        <a:t>and types</a:t>
                      </a:r>
                    </a:p>
                  </a:txBody>
                  <a:tcPr marL="0" marR="0" marT="0" marB="0" anchor="ctr"/>
                </a:tc>
                <a:tc>
                  <a:txBody>
                    <a:bodyPr/>
                    <a:lstStyle/>
                    <a:p>
                      <a:pPr algn="l"/>
                      <a:r>
                        <a:rPr lang="en-US" sz="1000" dirty="0">
                          <a:solidFill>
                            <a:schemeClr val="tx2"/>
                          </a:solidFill>
                          <a:effectLst/>
                        </a:rPr>
                        <a:t>3-4 servings per day </a:t>
                      </a:r>
                    </a:p>
                  </a:txBody>
                  <a:tcPr marL="0" marR="0" marT="0" marB="0" anchor="ctr"/>
                </a:tc>
                <a:tc>
                  <a:txBody>
                    <a:bodyPr/>
                    <a:lstStyle/>
                    <a:p>
                      <a:pPr algn="l"/>
                      <a:r>
                        <a:rPr lang="en-US" sz="1000" dirty="0">
                          <a:solidFill>
                            <a:schemeClr val="tx2"/>
                          </a:solidFill>
                          <a:effectLst/>
                        </a:rPr>
                        <a:t>4-5 servings per day</a:t>
                      </a:r>
                    </a:p>
                  </a:txBody>
                  <a:tcPr marL="0" marR="0" marT="0" marB="0" anchor="ctr"/>
                </a:tc>
                <a:tc>
                  <a:txBody>
                    <a:bodyPr/>
                    <a:lstStyle/>
                    <a:p>
                      <a:pPr algn="l">
                        <a:buFont typeface="Arial"/>
                        <a:buChar char="•"/>
                      </a:pPr>
                      <a:r>
                        <a:rPr lang="en-US" sz="1000" dirty="0">
                          <a:solidFill>
                            <a:schemeClr val="tx2"/>
                          </a:solidFill>
                          <a:effectLst/>
                        </a:rPr>
                        <a:t>1 cup raw leafy vegetables (about the size of a small fist)</a:t>
                      </a:r>
                    </a:p>
                    <a:p>
                      <a:pPr algn="l">
                        <a:buFont typeface="Arial"/>
                        <a:buChar char="•"/>
                      </a:pPr>
                      <a:r>
                        <a:rPr lang="en-US" sz="1000" dirty="0">
                          <a:solidFill>
                            <a:schemeClr val="tx2"/>
                          </a:solidFill>
                          <a:effectLst/>
                        </a:rPr>
                        <a:t>1/2 cup cut-up raw or cooked vegetables</a:t>
                      </a:r>
                    </a:p>
                    <a:p>
                      <a:pPr algn="l">
                        <a:buFont typeface="Arial"/>
                        <a:buChar char="•"/>
                      </a:pPr>
                      <a:r>
                        <a:rPr lang="en-US" sz="1000" dirty="0">
                          <a:solidFill>
                            <a:schemeClr val="tx2"/>
                          </a:solidFill>
                          <a:effectLst/>
                        </a:rPr>
                        <a:t>1/2 cup vegetable juice</a:t>
                      </a:r>
                    </a:p>
                  </a:txBody>
                  <a:tcPr marL="0" marR="0" marT="0" marB="0" anchor="ctr"/>
                </a:tc>
                <a:extLst>
                  <a:ext uri="{0D108BD9-81ED-4DB2-BD59-A6C34878D82A}">
                    <a16:rowId xmlns:a16="http://schemas.microsoft.com/office/drawing/2014/main" val="10002"/>
                  </a:ext>
                </a:extLst>
              </a:tr>
              <a:tr h="731520">
                <a:tc>
                  <a:txBody>
                    <a:bodyPr/>
                    <a:lstStyle/>
                    <a:p>
                      <a:pPr algn="l"/>
                      <a:r>
                        <a:rPr lang="en-US" sz="1100" b="1" dirty="0">
                          <a:solidFill>
                            <a:schemeClr val="tx2"/>
                          </a:solidFill>
                          <a:effectLst/>
                        </a:rPr>
                        <a:t>Dairy</a:t>
                      </a:r>
                      <a:br>
                        <a:rPr lang="en-US" sz="1000" dirty="0">
                          <a:solidFill>
                            <a:schemeClr val="tx2"/>
                          </a:solidFill>
                          <a:effectLst/>
                        </a:rPr>
                      </a:br>
                      <a:r>
                        <a:rPr lang="en-US" sz="1000" dirty="0">
                          <a:solidFill>
                            <a:schemeClr val="tx2"/>
                          </a:solidFill>
                          <a:effectLst/>
                        </a:rPr>
                        <a:t>Fat-free or low-fat dairy products</a:t>
                      </a:r>
                    </a:p>
                  </a:txBody>
                  <a:tcPr marL="0" marR="0" marT="0" marB="0" anchor="ctr"/>
                </a:tc>
                <a:tc>
                  <a:txBody>
                    <a:bodyPr/>
                    <a:lstStyle/>
                    <a:p>
                      <a:pPr algn="l"/>
                      <a:r>
                        <a:rPr lang="en-US" sz="1000" dirty="0">
                          <a:solidFill>
                            <a:schemeClr val="tx2"/>
                          </a:solidFill>
                          <a:effectLst/>
                        </a:rPr>
                        <a:t>2-3 servings per day </a:t>
                      </a:r>
                    </a:p>
                  </a:txBody>
                  <a:tcPr marL="0" marR="0" marT="0" marB="0" anchor="ctr"/>
                </a:tc>
                <a:tc>
                  <a:txBody>
                    <a:bodyPr/>
                    <a:lstStyle/>
                    <a:p>
                      <a:pPr algn="l"/>
                      <a:r>
                        <a:rPr lang="en-US" sz="1000" dirty="0">
                          <a:solidFill>
                            <a:schemeClr val="tx2"/>
                          </a:solidFill>
                          <a:effectLst/>
                        </a:rPr>
                        <a:t>2-3 servings per day </a:t>
                      </a:r>
                    </a:p>
                  </a:txBody>
                  <a:tcPr marL="0" marR="0" marT="0" marB="0" anchor="ctr"/>
                </a:tc>
                <a:tc>
                  <a:txBody>
                    <a:bodyPr/>
                    <a:lstStyle/>
                    <a:p>
                      <a:pPr algn="l">
                        <a:buFont typeface="Arial"/>
                        <a:buChar char="•"/>
                      </a:pPr>
                      <a:r>
                        <a:rPr lang="en-US" sz="1000" dirty="0">
                          <a:solidFill>
                            <a:schemeClr val="tx2"/>
                          </a:solidFill>
                          <a:effectLst/>
                        </a:rPr>
                        <a:t>1 cup fat-free or low-fat milk</a:t>
                      </a:r>
                    </a:p>
                    <a:p>
                      <a:pPr algn="l">
                        <a:buFont typeface="Arial"/>
                        <a:buChar char="•"/>
                      </a:pPr>
                      <a:r>
                        <a:rPr lang="en-US" sz="1000" dirty="0">
                          <a:solidFill>
                            <a:schemeClr val="tx2"/>
                          </a:solidFill>
                          <a:effectLst/>
                        </a:rPr>
                        <a:t>1 cup fat-free or low-fat yogurt</a:t>
                      </a:r>
                    </a:p>
                    <a:p>
                      <a:pPr algn="l">
                        <a:buFont typeface="Arial"/>
                        <a:buChar char="•"/>
                      </a:pPr>
                      <a:r>
                        <a:rPr lang="en-US" sz="1000" dirty="0">
                          <a:solidFill>
                            <a:schemeClr val="tx2"/>
                          </a:solidFill>
                          <a:effectLst/>
                        </a:rPr>
                        <a:t>1 and 1/2 oz fat-free or low-fat cheese (about the size of 6 stacked dice)</a:t>
                      </a:r>
                    </a:p>
                  </a:txBody>
                  <a:tcPr marL="0" marR="0" marT="0" marB="0" anchor="ctr"/>
                </a:tc>
                <a:extLst>
                  <a:ext uri="{0D108BD9-81ED-4DB2-BD59-A6C34878D82A}">
                    <a16:rowId xmlns:a16="http://schemas.microsoft.com/office/drawing/2014/main" val="10003"/>
                  </a:ext>
                </a:extLst>
              </a:tr>
              <a:tr h="731520">
                <a:tc>
                  <a:txBody>
                    <a:bodyPr/>
                    <a:lstStyle/>
                    <a:p>
                      <a:pPr algn="l"/>
                      <a:r>
                        <a:rPr lang="en-US" sz="1100" b="1" dirty="0">
                          <a:solidFill>
                            <a:schemeClr val="tx2"/>
                          </a:solidFill>
                          <a:effectLst/>
                        </a:rPr>
                        <a:t>Lean meats, poultry, and fish</a:t>
                      </a:r>
                    </a:p>
                  </a:txBody>
                  <a:tcPr marL="0" marR="0" marT="0" marB="0" anchor="ctr"/>
                </a:tc>
                <a:tc>
                  <a:txBody>
                    <a:bodyPr/>
                    <a:lstStyle/>
                    <a:p>
                      <a:pPr algn="l"/>
                      <a:r>
                        <a:rPr lang="en-US" sz="1000" dirty="0">
                          <a:solidFill>
                            <a:schemeClr val="tx2"/>
                          </a:solidFill>
                          <a:effectLst/>
                        </a:rPr>
                        <a:t>3-6 oz (cooked) per day</a:t>
                      </a:r>
                    </a:p>
                  </a:txBody>
                  <a:tcPr marL="0" marR="0" marT="0" marB="0" anchor="ctr"/>
                </a:tc>
                <a:tc>
                  <a:txBody>
                    <a:bodyPr/>
                    <a:lstStyle/>
                    <a:p>
                      <a:pPr algn="l"/>
                      <a:r>
                        <a:rPr lang="en-US" sz="1000" dirty="0">
                          <a:solidFill>
                            <a:schemeClr val="tx2"/>
                          </a:solidFill>
                          <a:effectLst/>
                        </a:rPr>
                        <a:t> Less than 6 oz per day </a:t>
                      </a:r>
                    </a:p>
                  </a:txBody>
                  <a:tcPr marL="0" marR="0" marT="0" marB="0" anchor="ctr"/>
                </a:tc>
                <a:tc>
                  <a:txBody>
                    <a:bodyPr/>
                    <a:lstStyle/>
                    <a:p>
                      <a:pPr algn="l">
                        <a:buFont typeface="Arial"/>
                        <a:buChar char="•"/>
                      </a:pPr>
                      <a:r>
                        <a:rPr lang="en-US" sz="1000" dirty="0">
                          <a:solidFill>
                            <a:schemeClr val="tx2"/>
                          </a:solidFill>
                          <a:effectLst/>
                        </a:rPr>
                        <a:t>3 oz cooked meat (about the size of a computer mouse)</a:t>
                      </a:r>
                    </a:p>
                    <a:p>
                      <a:pPr algn="l">
                        <a:buFont typeface="Arial"/>
                        <a:buChar char="•"/>
                      </a:pPr>
                      <a:r>
                        <a:rPr lang="en-US" sz="1000" dirty="0">
                          <a:solidFill>
                            <a:schemeClr val="tx2"/>
                          </a:solidFill>
                          <a:effectLst/>
                        </a:rPr>
                        <a:t>3 oz grilled fish (about the size of a checkbook)</a:t>
                      </a:r>
                    </a:p>
                  </a:txBody>
                  <a:tcPr marL="0" marR="0" marT="0" marB="0" anchor="ctr"/>
                </a:tc>
                <a:extLst>
                  <a:ext uri="{0D108BD9-81ED-4DB2-BD59-A6C34878D82A}">
                    <a16:rowId xmlns:a16="http://schemas.microsoft.com/office/drawing/2014/main" val="10004"/>
                  </a:ext>
                </a:extLst>
              </a:tr>
              <a:tr h="731520">
                <a:tc>
                  <a:txBody>
                    <a:bodyPr/>
                    <a:lstStyle/>
                    <a:p>
                      <a:pPr algn="l"/>
                      <a:r>
                        <a:rPr lang="en-US" sz="1100" b="1" dirty="0">
                          <a:solidFill>
                            <a:schemeClr val="tx1"/>
                          </a:solidFill>
                          <a:effectLst/>
                        </a:rPr>
                        <a:t>Fats and oils</a:t>
                      </a:r>
                    </a:p>
                  </a:txBody>
                  <a:tcPr marL="0" marR="0" marT="0" marB="0" anchor="ctr"/>
                </a:tc>
                <a:tc>
                  <a:txBody>
                    <a:bodyPr/>
                    <a:lstStyle/>
                    <a:p>
                      <a:pPr algn="l"/>
                      <a:r>
                        <a:rPr lang="en-US" sz="1000" dirty="0">
                          <a:solidFill>
                            <a:schemeClr val="tx1"/>
                          </a:solidFill>
                          <a:effectLst/>
                        </a:rPr>
                        <a:t>2 servings per day</a:t>
                      </a:r>
                    </a:p>
                  </a:txBody>
                  <a:tcPr marL="0" marR="0" marT="0" marB="0" anchor="ctr"/>
                </a:tc>
                <a:tc>
                  <a:txBody>
                    <a:bodyPr/>
                    <a:lstStyle/>
                    <a:p>
                      <a:pPr algn="l"/>
                      <a:r>
                        <a:rPr lang="en-US" sz="1000" dirty="0">
                          <a:solidFill>
                            <a:schemeClr val="tx1"/>
                          </a:solidFill>
                          <a:effectLst/>
                        </a:rPr>
                        <a:t>2-3 servings per day </a:t>
                      </a:r>
                    </a:p>
                  </a:txBody>
                  <a:tcPr marL="0" marR="0" marT="0" marB="0" anchor="ctr"/>
                </a:tc>
                <a:tc>
                  <a:txBody>
                    <a:bodyPr/>
                    <a:lstStyle/>
                    <a:p>
                      <a:pPr algn="l">
                        <a:buFont typeface="Arial"/>
                        <a:buChar char="•"/>
                      </a:pPr>
                      <a:r>
                        <a:rPr lang="en-US" sz="1000" dirty="0">
                          <a:solidFill>
                            <a:schemeClr val="tx1"/>
                          </a:solidFill>
                          <a:effectLst/>
                        </a:rPr>
                        <a:t>1 </a:t>
                      </a:r>
                      <a:r>
                        <a:rPr lang="en-US" sz="1000" dirty="0" err="1">
                          <a:solidFill>
                            <a:schemeClr val="tx1"/>
                          </a:solidFill>
                          <a:effectLst/>
                        </a:rPr>
                        <a:t>tsp</a:t>
                      </a:r>
                      <a:r>
                        <a:rPr lang="en-US" sz="1000" dirty="0">
                          <a:solidFill>
                            <a:schemeClr val="tx1"/>
                          </a:solidFill>
                          <a:effectLst/>
                        </a:rPr>
                        <a:t> soft margarine</a:t>
                      </a:r>
                    </a:p>
                    <a:p>
                      <a:pPr algn="l">
                        <a:buFont typeface="Arial"/>
                        <a:buChar char="•"/>
                      </a:pPr>
                      <a:r>
                        <a:rPr lang="en-US" sz="1000" dirty="0">
                          <a:solidFill>
                            <a:schemeClr val="tx1"/>
                          </a:solidFill>
                          <a:effectLst/>
                        </a:rPr>
                        <a:t>1 </a:t>
                      </a:r>
                      <a:r>
                        <a:rPr lang="en-US" sz="1000" dirty="0" err="1">
                          <a:solidFill>
                            <a:schemeClr val="tx1"/>
                          </a:solidFill>
                          <a:effectLst/>
                        </a:rPr>
                        <a:t>Tbsp</a:t>
                      </a:r>
                      <a:r>
                        <a:rPr lang="en-US" sz="1000" dirty="0">
                          <a:solidFill>
                            <a:schemeClr val="tx1"/>
                          </a:solidFill>
                          <a:effectLst/>
                        </a:rPr>
                        <a:t> mayonnaise</a:t>
                      </a:r>
                    </a:p>
                    <a:p>
                      <a:pPr algn="l">
                        <a:buFont typeface="Arial"/>
                        <a:buChar char="•"/>
                      </a:pPr>
                      <a:r>
                        <a:rPr lang="en-US" sz="1000" dirty="0">
                          <a:solidFill>
                            <a:schemeClr val="tx1"/>
                          </a:solidFill>
                          <a:effectLst/>
                        </a:rPr>
                        <a:t>1 </a:t>
                      </a:r>
                      <a:r>
                        <a:rPr lang="en-US" sz="1000" dirty="0" err="1">
                          <a:solidFill>
                            <a:schemeClr val="tx1"/>
                          </a:solidFill>
                          <a:effectLst/>
                        </a:rPr>
                        <a:t>tsp</a:t>
                      </a:r>
                      <a:r>
                        <a:rPr lang="en-US" sz="1000" dirty="0">
                          <a:solidFill>
                            <a:schemeClr val="tx1"/>
                          </a:solidFill>
                          <a:effectLst/>
                        </a:rPr>
                        <a:t> vegetable oil</a:t>
                      </a:r>
                    </a:p>
                    <a:p>
                      <a:pPr algn="l">
                        <a:buFont typeface="Arial"/>
                        <a:buChar char="•"/>
                      </a:pPr>
                      <a:r>
                        <a:rPr lang="en-US" sz="1000" dirty="0">
                          <a:solidFill>
                            <a:schemeClr val="tx1"/>
                          </a:solidFill>
                          <a:effectLst/>
                        </a:rPr>
                        <a:t>1 </a:t>
                      </a:r>
                      <a:r>
                        <a:rPr lang="en-US" sz="1000" dirty="0" err="1">
                          <a:solidFill>
                            <a:schemeClr val="tx1"/>
                          </a:solidFill>
                          <a:effectLst/>
                        </a:rPr>
                        <a:t>Tbsp</a:t>
                      </a:r>
                      <a:r>
                        <a:rPr lang="en-US" sz="1000" dirty="0">
                          <a:solidFill>
                            <a:schemeClr val="tx1"/>
                          </a:solidFill>
                          <a:effectLst/>
                        </a:rPr>
                        <a:t> regular or 2 </a:t>
                      </a:r>
                      <a:r>
                        <a:rPr lang="en-US" sz="1000" dirty="0" err="1">
                          <a:solidFill>
                            <a:schemeClr val="tx1"/>
                          </a:solidFill>
                          <a:effectLst/>
                        </a:rPr>
                        <a:t>Tbsp</a:t>
                      </a:r>
                      <a:r>
                        <a:rPr lang="en-US" sz="1000" dirty="0">
                          <a:solidFill>
                            <a:schemeClr val="tx1"/>
                          </a:solidFill>
                          <a:effectLst/>
                        </a:rPr>
                        <a:t> low fat salad dressing </a:t>
                      </a:r>
                    </a:p>
                  </a:txBody>
                  <a:tcPr marL="0" marR="0" marT="0" marB="0" anchor="ctr"/>
                </a:tc>
                <a:extLst>
                  <a:ext uri="{0D108BD9-81ED-4DB2-BD59-A6C34878D82A}">
                    <a16:rowId xmlns:a16="http://schemas.microsoft.com/office/drawing/2014/main" val="10005"/>
                  </a:ext>
                </a:extLst>
              </a:tr>
              <a:tr h="731520">
                <a:tc>
                  <a:txBody>
                    <a:bodyPr/>
                    <a:lstStyle/>
                    <a:p>
                      <a:pPr algn="l"/>
                      <a:r>
                        <a:rPr lang="en-US" sz="1100" b="1" dirty="0">
                          <a:solidFill>
                            <a:schemeClr val="tx2"/>
                          </a:solidFill>
                          <a:effectLst/>
                        </a:rPr>
                        <a:t>Nuts, seeds, and legumes</a:t>
                      </a:r>
                    </a:p>
                  </a:txBody>
                  <a:tcPr marL="0" marR="0" marT="0" marB="0" anchor="ctr"/>
                </a:tc>
                <a:tc>
                  <a:txBody>
                    <a:bodyPr/>
                    <a:lstStyle/>
                    <a:p>
                      <a:pPr algn="l"/>
                      <a:r>
                        <a:rPr lang="en-US" sz="1000" dirty="0">
                          <a:solidFill>
                            <a:schemeClr val="tx2"/>
                          </a:solidFill>
                          <a:effectLst/>
                        </a:rPr>
                        <a:t>3-4 servings per week </a:t>
                      </a:r>
                    </a:p>
                  </a:txBody>
                  <a:tcPr marL="0" marR="0" marT="0" marB="0" anchor="ctr"/>
                </a:tc>
                <a:tc>
                  <a:txBody>
                    <a:bodyPr/>
                    <a:lstStyle/>
                    <a:p>
                      <a:pPr algn="l"/>
                      <a:r>
                        <a:rPr lang="en-US" sz="1000" dirty="0">
                          <a:solidFill>
                            <a:schemeClr val="tx2"/>
                          </a:solidFill>
                          <a:effectLst/>
                        </a:rPr>
                        <a:t>4-5 servings per week</a:t>
                      </a:r>
                    </a:p>
                  </a:txBody>
                  <a:tcPr marL="0" marR="0" marT="0" marB="0" anchor="ctr"/>
                </a:tc>
                <a:tc>
                  <a:txBody>
                    <a:bodyPr/>
                    <a:lstStyle/>
                    <a:p>
                      <a:pPr algn="l">
                        <a:buFont typeface="Arial"/>
                        <a:buChar char="•"/>
                      </a:pPr>
                      <a:r>
                        <a:rPr lang="en-US" sz="1000" dirty="0">
                          <a:solidFill>
                            <a:schemeClr val="tx2"/>
                          </a:solidFill>
                          <a:effectLst/>
                        </a:rPr>
                        <a:t>1/3 cup or 1 and 1/2 oz nuts</a:t>
                      </a:r>
                    </a:p>
                    <a:p>
                      <a:pPr algn="l">
                        <a:buFont typeface="Arial"/>
                        <a:buChar char="•"/>
                      </a:pPr>
                      <a:r>
                        <a:rPr lang="en-US" sz="1000" dirty="0">
                          <a:solidFill>
                            <a:schemeClr val="tx2"/>
                          </a:solidFill>
                          <a:effectLst/>
                        </a:rPr>
                        <a:t>2 Tbsp. peanut butter</a:t>
                      </a:r>
                    </a:p>
                    <a:p>
                      <a:pPr algn="l">
                        <a:buFont typeface="Arial"/>
                        <a:buChar char="•"/>
                      </a:pPr>
                      <a:r>
                        <a:rPr lang="en-US" sz="1000" dirty="0">
                          <a:solidFill>
                            <a:schemeClr val="tx2"/>
                          </a:solidFill>
                          <a:effectLst/>
                        </a:rPr>
                        <a:t>2 Tbsp. or 1/2 oz seeds</a:t>
                      </a:r>
                    </a:p>
                    <a:p>
                      <a:pPr algn="l">
                        <a:buFont typeface="Arial"/>
                        <a:buChar char="•"/>
                      </a:pPr>
                      <a:r>
                        <a:rPr lang="en-US" sz="1000" dirty="0">
                          <a:solidFill>
                            <a:schemeClr val="tx2"/>
                          </a:solidFill>
                          <a:effectLst/>
                        </a:rPr>
                        <a:t>1/2 cup dry beans or peas</a:t>
                      </a:r>
                    </a:p>
                  </a:txBody>
                  <a:tcPr marL="0" marR="0" marT="0" marB="0" anchor="ctr"/>
                </a:tc>
                <a:extLst>
                  <a:ext uri="{0D108BD9-81ED-4DB2-BD59-A6C34878D82A}">
                    <a16:rowId xmlns:a16="http://schemas.microsoft.com/office/drawing/2014/main" val="10006"/>
                  </a:ext>
                </a:extLst>
              </a:tr>
              <a:tr h="731520">
                <a:tc>
                  <a:txBody>
                    <a:bodyPr/>
                    <a:lstStyle/>
                    <a:p>
                      <a:pPr algn="l"/>
                      <a:r>
                        <a:rPr lang="en-US" sz="1100" b="1" dirty="0">
                          <a:solidFill>
                            <a:schemeClr val="tx2"/>
                          </a:solidFill>
                          <a:effectLst/>
                        </a:rPr>
                        <a:t>Sweets and added sugars</a:t>
                      </a:r>
                    </a:p>
                  </a:txBody>
                  <a:tcPr marL="0" marR="0" marT="0" marB="0" anchor="ctr"/>
                </a:tc>
                <a:tc>
                  <a:txBody>
                    <a:bodyPr/>
                    <a:lstStyle/>
                    <a:p>
                      <a:pPr algn="l"/>
                      <a:r>
                        <a:rPr lang="en-US" sz="1000" dirty="0">
                          <a:solidFill>
                            <a:schemeClr val="tx2"/>
                          </a:solidFill>
                          <a:effectLst/>
                        </a:rPr>
                        <a:t>0 servings per week </a:t>
                      </a:r>
                    </a:p>
                  </a:txBody>
                  <a:tcPr marL="0" marR="0" marT="0" marB="0" anchor="ctr"/>
                </a:tc>
                <a:tc>
                  <a:txBody>
                    <a:bodyPr/>
                    <a:lstStyle/>
                    <a:p>
                      <a:pPr algn="l"/>
                      <a:r>
                        <a:rPr lang="en-US" sz="1000" dirty="0">
                          <a:solidFill>
                            <a:schemeClr val="tx2"/>
                          </a:solidFill>
                          <a:effectLst/>
                        </a:rPr>
                        <a:t>5 or fewer servings per week</a:t>
                      </a:r>
                    </a:p>
                  </a:txBody>
                  <a:tcPr marL="0" marR="0" marT="0" marB="0" anchor="ctr"/>
                </a:tc>
                <a:tc>
                  <a:txBody>
                    <a:bodyPr/>
                    <a:lstStyle/>
                    <a:p>
                      <a:pPr algn="l">
                        <a:buFont typeface="Arial"/>
                        <a:buChar char="•"/>
                      </a:pPr>
                      <a:r>
                        <a:rPr lang="en-US" sz="1000" dirty="0">
                          <a:solidFill>
                            <a:schemeClr val="tx2"/>
                          </a:solidFill>
                          <a:effectLst/>
                        </a:rPr>
                        <a:t>1 Tbsp. sugar</a:t>
                      </a:r>
                    </a:p>
                    <a:p>
                      <a:pPr algn="l">
                        <a:buFont typeface="Arial"/>
                        <a:buChar char="•"/>
                      </a:pPr>
                      <a:r>
                        <a:rPr lang="en-US" sz="1000" dirty="0">
                          <a:solidFill>
                            <a:schemeClr val="tx2"/>
                          </a:solidFill>
                          <a:effectLst/>
                        </a:rPr>
                        <a:t>1 Tbsp. jelly or jam</a:t>
                      </a:r>
                    </a:p>
                    <a:p>
                      <a:pPr algn="l">
                        <a:buFont typeface="Arial"/>
                        <a:buChar char="•"/>
                      </a:pPr>
                      <a:r>
                        <a:rPr lang="en-US" sz="1000" dirty="0">
                          <a:solidFill>
                            <a:schemeClr val="tx2"/>
                          </a:solidFill>
                          <a:effectLst/>
                        </a:rPr>
                        <a:t>1/2 cup sorbet and ices</a:t>
                      </a:r>
                    </a:p>
                    <a:p>
                      <a:pPr algn="l">
                        <a:buFont typeface="Arial"/>
                        <a:buChar char="•"/>
                      </a:pPr>
                      <a:r>
                        <a:rPr lang="en-US" sz="1000" dirty="0">
                          <a:solidFill>
                            <a:schemeClr val="tx2"/>
                          </a:solidFill>
                          <a:effectLst/>
                        </a:rPr>
                        <a:t>1 cup lemonade</a:t>
                      </a:r>
                    </a:p>
                  </a:txBody>
                  <a:tcPr marL="0" marR="0" marT="0" marB="0" anchor="ct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5</a:t>
            </a:fld>
            <a:endParaRPr lang="en-US" dirty="0"/>
          </a:p>
        </p:txBody>
      </p:sp>
      <p:sp>
        <p:nvSpPr>
          <p:cNvPr id="6" name="TextBox 5"/>
          <p:cNvSpPr txBox="1"/>
          <p:nvPr/>
        </p:nvSpPr>
        <p:spPr>
          <a:xfrm>
            <a:off x="4419102" y="6444016"/>
            <a:ext cx="4518837" cy="307777"/>
          </a:xfrm>
          <a:prstGeom prst="rect">
            <a:avLst/>
          </a:prstGeom>
          <a:noFill/>
        </p:spPr>
        <p:txBody>
          <a:bodyPr wrap="square" rtlCol="0">
            <a:spAutoFit/>
          </a:bodyPr>
          <a:lstStyle/>
          <a:p>
            <a:pPr algn="r"/>
            <a:r>
              <a:rPr lang="en-US" sz="1400" dirty="0"/>
              <a:t>(AHA, 2015)</a:t>
            </a:r>
          </a:p>
        </p:txBody>
      </p:sp>
      <p:sp>
        <p:nvSpPr>
          <p:cNvPr id="7" name="Title 1"/>
          <p:cNvSpPr txBox="1">
            <a:spLocks/>
          </p:cNvSpPr>
          <p:nvPr/>
        </p:nvSpPr>
        <p:spPr bwMode="black">
          <a:xfrm>
            <a:off x="481013" y="237571"/>
            <a:ext cx="8374062" cy="569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Recommended daily servings</a:t>
            </a:r>
            <a:endParaRPr lang="en-US" b="0" kern="0" cap="none" dirty="0"/>
          </a:p>
        </p:txBody>
      </p:sp>
    </p:spTree>
    <p:extLst>
      <p:ext uri="{BB962C8B-B14F-4D97-AF65-F5344CB8AC3E}">
        <p14:creationId xmlns:p14="http://schemas.microsoft.com/office/powerpoint/2010/main" val="182487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67" y="265113"/>
            <a:ext cx="8614833" cy="844550"/>
          </a:xfrm>
        </p:spPr>
        <p:txBody>
          <a:bodyPr/>
          <a:lstStyle/>
          <a:p>
            <a:r>
              <a:rPr lang="en-US" dirty="0"/>
              <a:t>Sodium </a:t>
            </a: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6</a:t>
            </a:fld>
            <a:endParaRPr lang="en-US" dirty="0"/>
          </a:p>
        </p:txBody>
      </p:sp>
      <p:sp>
        <p:nvSpPr>
          <p:cNvPr id="7" name="TextBox 6"/>
          <p:cNvSpPr txBox="1"/>
          <p:nvPr/>
        </p:nvSpPr>
        <p:spPr>
          <a:xfrm>
            <a:off x="7493522" y="6233489"/>
            <a:ext cx="2806700" cy="307777"/>
          </a:xfrm>
          <a:prstGeom prst="rect">
            <a:avLst/>
          </a:prstGeom>
          <a:noFill/>
        </p:spPr>
        <p:txBody>
          <a:bodyPr wrap="square" rtlCol="0">
            <a:spAutoFit/>
          </a:bodyPr>
          <a:lstStyle/>
          <a:p>
            <a:r>
              <a:rPr lang="en-US" sz="1400" dirty="0"/>
              <a:t>(CDC, 2015)</a:t>
            </a:r>
          </a:p>
        </p:txBody>
      </p:sp>
      <p:sp>
        <p:nvSpPr>
          <p:cNvPr id="8" name="Content Placeholder 6"/>
          <p:cNvSpPr txBox="1">
            <a:spLocks/>
          </p:cNvSpPr>
          <p:nvPr/>
        </p:nvSpPr>
        <p:spPr bwMode="black">
          <a:xfrm>
            <a:off x="531813" y="1068778"/>
            <a:ext cx="8339137" cy="52050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Most Americans eat too much sodium, which increases their  risk for high blood pressure, heart disease and stroke</a:t>
            </a:r>
          </a:p>
          <a:p>
            <a:pPr lvl="1"/>
            <a:r>
              <a:rPr lang="en-US" sz="1800" kern="0" dirty="0">
                <a:solidFill>
                  <a:schemeClr val="tx1"/>
                </a:solidFill>
              </a:rPr>
              <a:t>Most of this sodium (over 75%) comes from processed and restaurant foods</a:t>
            </a:r>
          </a:p>
          <a:p>
            <a:pPr lvl="1"/>
            <a:r>
              <a:rPr lang="en-US" sz="1800" kern="0" dirty="0"/>
              <a:t>Read nutrition labels!</a:t>
            </a:r>
          </a:p>
          <a:p>
            <a:pPr lvl="1"/>
            <a:r>
              <a:rPr lang="en-US" sz="1800" kern="0" dirty="0"/>
              <a:t>Eat more servings of fruits and vegetables each day: a diet rich in fresh and frozen fruits and vegetables can help lower blood pressure</a:t>
            </a:r>
          </a:p>
          <a:p>
            <a:pPr lvl="1"/>
            <a:r>
              <a:rPr lang="en-US" sz="1800" kern="0" dirty="0"/>
              <a:t>Eat out less, cook more at home: one restaurant meal can add up to more than one day’s worth of sodium</a:t>
            </a:r>
          </a:p>
          <a:p>
            <a:pPr lvl="1"/>
            <a:r>
              <a:rPr lang="en-US" sz="1800" kern="0" dirty="0"/>
              <a:t>Limit salty foods: common foods high in sodium include breads and rolls, cured meats, pizza, poultry, soups, sandwiches, cheese, pasta dishes and snacks</a:t>
            </a:r>
          </a:p>
        </p:txBody>
      </p:sp>
    </p:spTree>
    <p:extLst>
      <p:ext uri="{BB962C8B-B14F-4D97-AF65-F5344CB8AC3E}">
        <p14:creationId xmlns:p14="http://schemas.microsoft.com/office/powerpoint/2010/main" val="237562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Fats and Oils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7</a:t>
            </a:fld>
            <a:endParaRPr lang="en-US" dirty="0"/>
          </a:p>
        </p:txBody>
      </p:sp>
      <p:sp>
        <p:nvSpPr>
          <p:cNvPr id="5" name="TextBox 4"/>
          <p:cNvSpPr txBox="1"/>
          <p:nvPr/>
        </p:nvSpPr>
        <p:spPr>
          <a:xfrm>
            <a:off x="5156791" y="6241312"/>
            <a:ext cx="3763925" cy="307777"/>
          </a:xfrm>
          <a:prstGeom prst="rect">
            <a:avLst/>
          </a:prstGeom>
          <a:noFill/>
        </p:spPr>
        <p:txBody>
          <a:bodyPr wrap="square" rtlCol="0">
            <a:spAutoFit/>
          </a:bodyPr>
          <a:lstStyle/>
          <a:p>
            <a:pPr algn="r"/>
            <a:r>
              <a:rPr lang="en-US" sz="1400" dirty="0"/>
              <a:t>(AHA, 2015)</a:t>
            </a:r>
          </a:p>
        </p:txBody>
      </p:sp>
      <p:sp>
        <p:nvSpPr>
          <p:cNvPr id="6" name="Content Placeholder 6"/>
          <p:cNvSpPr txBox="1">
            <a:spLocks/>
          </p:cNvSpPr>
          <p:nvPr/>
        </p:nvSpPr>
        <p:spPr bwMode="black">
          <a:xfrm>
            <a:off x="531813" y="1068778"/>
            <a:ext cx="8612187" cy="4615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Do we need fats and WHY?</a:t>
            </a:r>
          </a:p>
          <a:p>
            <a:pPr marL="342900" indent="-342900">
              <a:buFont typeface="Arial" panose="020B0604020202020204" pitchFamily="34" charset="0"/>
              <a:buChar char="•"/>
            </a:pPr>
            <a:r>
              <a:rPr lang="en-US" sz="1800" dirty="0"/>
              <a:t>Dietary fats are essential</a:t>
            </a:r>
          </a:p>
          <a:p>
            <a:pPr marL="342900" indent="-342900">
              <a:buFont typeface="Arial" panose="020B0604020202020204" pitchFamily="34" charset="0"/>
              <a:buChar char="•"/>
            </a:pPr>
            <a:r>
              <a:rPr lang="en-US" sz="1800" dirty="0"/>
              <a:t>Fats give your body energy and support cell growth</a:t>
            </a:r>
          </a:p>
          <a:p>
            <a:pPr marL="342900" indent="-342900">
              <a:buFont typeface="Arial" panose="020B0604020202020204" pitchFamily="34" charset="0"/>
              <a:buChar char="•"/>
            </a:pPr>
            <a:r>
              <a:rPr lang="en-US" sz="1800" dirty="0"/>
              <a:t>Fats protect your organs and keep your body warm</a:t>
            </a:r>
          </a:p>
          <a:p>
            <a:pPr marL="342900" indent="-342900">
              <a:buFont typeface="Arial" panose="020B0604020202020204" pitchFamily="34" charset="0"/>
              <a:buChar char="•"/>
            </a:pPr>
            <a:r>
              <a:rPr lang="en-US" sz="1800" dirty="0"/>
              <a:t>Fats help your body absorb nutrients and produce important hormones</a:t>
            </a:r>
          </a:p>
          <a:p>
            <a:r>
              <a:rPr lang="en-US" sz="1800" b="1" dirty="0"/>
              <a:t>How many different fats are there?</a:t>
            </a:r>
          </a:p>
          <a:p>
            <a:r>
              <a:rPr lang="en-US" sz="1800" dirty="0"/>
              <a:t>4 major types:</a:t>
            </a:r>
          </a:p>
          <a:p>
            <a:pPr marL="285750" indent="-285750">
              <a:buFont typeface="Arial" panose="020B0604020202020204" pitchFamily="34" charset="0"/>
              <a:buChar char="•"/>
            </a:pPr>
            <a:r>
              <a:rPr lang="en-US" sz="1800" dirty="0"/>
              <a:t>Saturated fat</a:t>
            </a:r>
          </a:p>
          <a:p>
            <a:pPr marL="285750" indent="-285750">
              <a:buFont typeface="Arial" panose="020B0604020202020204" pitchFamily="34" charset="0"/>
              <a:buChar char="•"/>
            </a:pPr>
            <a:r>
              <a:rPr lang="en-US" sz="1800" dirty="0"/>
              <a:t>Trans fat</a:t>
            </a:r>
          </a:p>
          <a:p>
            <a:pPr marL="285750" indent="-285750">
              <a:buFont typeface="Arial" panose="020B0604020202020204" pitchFamily="34" charset="0"/>
              <a:buChar char="•"/>
            </a:pPr>
            <a:r>
              <a:rPr lang="en-US" sz="1800" dirty="0"/>
              <a:t>Monounsaturated fat*</a:t>
            </a:r>
          </a:p>
          <a:p>
            <a:pPr marL="285750" indent="-285750">
              <a:buFont typeface="Arial" panose="020B0604020202020204" pitchFamily="34" charset="0"/>
              <a:buChar char="•"/>
            </a:pPr>
            <a:r>
              <a:rPr lang="en-US" sz="1800" dirty="0"/>
              <a:t>Polyunsaturated fat; omega-3*</a:t>
            </a:r>
          </a:p>
          <a:p>
            <a:pPr marL="285750" indent="-285750">
              <a:buFont typeface="Arial" panose="020B0604020202020204" pitchFamily="34" charset="0"/>
              <a:buChar char="•"/>
            </a:pPr>
            <a:endParaRPr lang="en-US" sz="1800" dirty="0"/>
          </a:p>
          <a:p>
            <a:r>
              <a:rPr lang="en-US" sz="1800" dirty="0"/>
              <a:t>* Heart Healthy Fats</a:t>
            </a:r>
          </a:p>
          <a:p>
            <a:pPr marL="342900" indent="-342900">
              <a:buFont typeface="Arial" panose="020B0604020202020204" pitchFamily="34" charset="0"/>
              <a:buChar char="•"/>
            </a:pPr>
            <a:endParaRPr lang="en-US" dirty="0"/>
          </a:p>
          <a:p>
            <a:pPr marL="1588" lvl="1" indent="0">
              <a:buNone/>
            </a:pPr>
            <a:endParaRPr lang="en-US" sz="1800" b="1" kern="0" dirty="0"/>
          </a:p>
        </p:txBody>
      </p:sp>
    </p:spTree>
    <p:extLst>
      <p:ext uri="{BB962C8B-B14F-4D97-AF65-F5344CB8AC3E}">
        <p14:creationId xmlns:p14="http://schemas.microsoft.com/office/powerpoint/2010/main" val="149151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054" y="1062680"/>
            <a:ext cx="8137096" cy="5346854"/>
          </a:xfrm>
        </p:spPr>
        <p:txBody>
          <a:bodyPr/>
          <a:lstStyle/>
          <a:p>
            <a:r>
              <a:rPr lang="en-US" b="1" dirty="0"/>
              <a:t>Identifying fats and oils</a:t>
            </a:r>
          </a:p>
          <a:p>
            <a:endParaRPr lang="en-US" b="1" dirty="0"/>
          </a:p>
          <a:p>
            <a:r>
              <a:rPr lang="en-US" b="1" dirty="0">
                <a:solidFill>
                  <a:srgbClr val="FF0000"/>
                </a:solidFill>
                <a:latin typeface="Wingdings"/>
                <a:ea typeface="Wingdings"/>
                <a:cs typeface="Wingdings"/>
                <a:sym typeface="Wingdings"/>
              </a:rPr>
              <a:t></a:t>
            </a:r>
            <a:r>
              <a:rPr lang="en-US" b="1" dirty="0">
                <a:latin typeface="Wingdings"/>
                <a:ea typeface="Wingdings"/>
                <a:cs typeface="Wingdings"/>
                <a:sym typeface="Wingdings"/>
              </a:rPr>
              <a:t> </a:t>
            </a:r>
            <a:r>
              <a:rPr lang="en-US" b="1" u="sng" dirty="0"/>
              <a:t>Saturated fat</a:t>
            </a:r>
            <a:r>
              <a:rPr lang="en-US" b="1" dirty="0"/>
              <a:t>: </a:t>
            </a:r>
            <a:r>
              <a:rPr lang="en-US" i="1" dirty="0"/>
              <a:t>fatty beef, lamb, pork, poultry with skin, beef   fat (tallow), lard and cream, butter, cheese, and other dairy products made from whole or reduced-fat (2%) milk,</a:t>
            </a:r>
            <a:r>
              <a:rPr lang="en-US" i="1" dirty="0">
                <a:solidFill>
                  <a:schemeClr val="tx1"/>
                </a:solidFill>
              </a:rPr>
              <a:t> palm oil, coconut oil</a:t>
            </a:r>
          </a:p>
          <a:p>
            <a:r>
              <a:rPr lang="en-US" b="1" dirty="0">
                <a:solidFill>
                  <a:srgbClr val="FF0000"/>
                </a:solidFill>
                <a:latin typeface="Wingdings"/>
                <a:ea typeface="Wingdings"/>
                <a:cs typeface="Wingdings"/>
                <a:sym typeface="Wingdings"/>
              </a:rPr>
              <a:t></a:t>
            </a:r>
            <a:r>
              <a:rPr lang="en-US" b="1" dirty="0">
                <a:latin typeface="Wingdings"/>
                <a:ea typeface="Wingdings"/>
                <a:cs typeface="Wingdings"/>
                <a:sym typeface="Wingdings"/>
              </a:rPr>
              <a:t> </a:t>
            </a:r>
            <a:r>
              <a:rPr lang="en-US" b="1" u="sng" dirty="0"/>
              <a:t>Trans fat</a:t>
            </a:r>
            <a:r>
              <a:rPr lang="en-US" b="1" dirty="0"/>
              <a:t>: </a:t>
            </a:r>
            <a:r>
              <a:rPr lang="en-US" i="1" dirty="0"/>
              <a:t>“partially hydrogenated oils” in processed foods such as doughnuts, baked goods including cakes, pie crusts, biscuits, frozen pizza, cookies, crackers, and stick margarines and other spreads</a:t>
            </a:r>
          </a:p>
          <a:p>
            <a:r>
              <a:rPr lang="en-US" b="1" dirty="0">
                <a:solidFill>
                  <a:srgbClr val="FF0000"/>
                </a:solidFill>
                <a:latin typeface="Wingdings"/>
                <a:ea typeface="Wingdings"/>
                <a:cs typeface="Wingdings"/>
                <a:sym typeface="Wingdings"/>
              </a:rPr>
              <a:t></a:t>
            </a:r>
            <a:r>
              <a:rPr lang="en-US" b="1" dirty="0">
                <a:latin typeface="Wingdings"/>
                <a:ea typeface="Wingdings"/>
                <a:cs typeface="Wingdings"/>
                <a:sym typeface="Wingdings"/>
              </a:rPr>
              <a:t> </a:t>
            </a:r>
            <a:r>
              <a:rPr lang="en-US" b="1" u="sng" dirty="0"/>
              <a:t>Monounsaturated fat</a:t>
            </a:r>
            <a:r>
              <a:rPr lang="en-US" dirty="0"/>
              <a:t>: </a:t>
            </a:r>
            <a:r>
              <a:rPr lang="en-US" i="1" dirty="0"/>
              <a:t>Oils </a:t>
            </a:r>
            <a:r>
              <a:rPr lang="en-US" i="1" dirty="0">
                <a:sym typeface="Wingdings" panose="05000000000000000000" pitchFamily="2" charset="2"/>
              </a:rPr>
              <a:t> </a:t>
            </a:r>
            <a:r>
              <a:rPr lang="en-US" i="1" dirty="0"/>
              <a:t>canola, peanut, safflower, and sesame oil, and avocados</a:t>
            </a:r>
          </a:p>
          <a:p>
            <a:r>
              <a:rPr lang="en-US" b="1" dirty="0">
                <a:solidFill>
                  <a:srgbClr val="FF0000"/>
                </a:solidFill>
                <a:latin typeface="Wingdings"/>
                <a:ea typeface="Wingdings"/>
                <a:cs typeface="Wingdings"/>
                <a:sym typeface="Wingdings"/>
              </a:rPr>
              <a:t></a:t>
            </a:r>
            <a:r>
              <a:rPr lang="en-US" b="1" dirty="0">
                <a:latin typeface="Wingdings"/>
                <a:ea typeface="Wingdings"/>
                <a:cs typeface="Wingdings"/>
                <a:sym typeface="Wingdings"/>
              </a:rPr>
              <a:t> </a:t>
            </a:r>
            <a:r>
              <a:rPr lang="en-US" b="1" u="sng" dirty="0"/>
              <a:t>Polyunsaturated fat</a:t>
            </a:r>
            <a:r>
              <a:rPr lang="en-US" dirty="0"/>
              <a:t>: </a:t>
            </a:r>
            <a:r>
              <a:rPr lang="en-US" i="1" dirty="0"/>
              <a:t>Oils </a:t>
            </a:r>
            <a:r>
              <a:rPr lang="en-US" i="1" dirty="0">
                <a:sym typeface="Wingdings" panose="05000000000000000000" pitchFamily="2" charset="2"/>
              </a:rPr>
              <a:t> </a:t>
            </a:r>
            <a:r>
              <a:rPr lang="en-US" i="1" dirty="0"/>
              <a:t>soybean, corn, and sunflower,  and fatty fish such as salmon, mackerel, herring and trout</a:t>
            </a:r>
          </a:p>
          <a:p>
            <a:r>
              <a:rPr lang="en-US" dirty="0">
                <a:solidFill>
                  <a:srgbClr val="FF0000"/>
                </a:solidFill>
                <a:latin typeface="Wingdings"/>
                <a:ea typeface="Wingdings"/>
                <a:cs typeface="Wingdings"/>
                <a:sym typeface="Wingdings"/>
              </a:rPr>
              <a:t></a:t>
            </a:r>
            <a:r>
              <a:rPr lang="en-US" dirty="0">
                <a:latin typeface="Wingdings"/>
                <a:ea typeface="Wingdings"/>
                <a:cs typeface="Wingdings"/>
                <a:sym typeface="Wingdings"/>
              </a:rPr>
              <a:t> </a:t>
            </a:r>
            <a:r>
              <a:rPr lang="en-US" b="1" u="sng" dirty="0"/>
              <a:t>Omega-3</a:t>
            </a:r>
            <a:r>
              <a:rPr lang="en-US" b="1" dirty="0"/>
              <a:t>: </a:t>
            </a:r>
            <a:r>
              <a:rPr lang="en-US" i="1" dirty="0"/>
              <a:t>Nuts, seeds, fatty fish such as salmon, mackerel, herring, lake trout, sardines and albacore tuna</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8</a:t>
            </a:fld>
            <a:endParaRPr lang="en-US" dirty="0"/>
          </a:p>
        </p:txBody>
      </p:sp>
      <p:sp>
        <p:nvSpPr>
          <p:cNvPr id="5" name="TextBox 4"/>
          <p:cNvSpPr txBox="1"/>
          <p:nvPr/>
        </p:nvSpPr>
        <p:spPr>
          <a:xfrm>
            <a:off x="4859079" y="6273209"/>
            <a:ext cx="4051005" cy="307777"/>
          </a:xfrm>
          <a:prstGeom prst="rect">
            <a:avLst/>
          </a:prstGeom>
          <a:noFill/>
        </p:spPr>
        <p:txBody>
          <a:bodyPr wrap="square" rtlCol="0">
            <a:spAutoFit/>
          </a:bodyPr>
          <a:lstStyle/>
          <a:p>
            <a:pPr algn="r"/>
            <a:r>
              <a:rPr lang="en-US" sz="1400" dirty="0"/>
              <a:t>(AHA, 2015)</a:t>
            </a:r>
          </a:p>
        </p:txBody>
      </p:sp>
      <p:sp>
        <p:nvSpPr>
          <p:cNvPr id="7" name="Title 1"/>
          <p:cNvSpPr txBox="1">
            <a:spLocks/>
          </p:cNvSpPr>
          <p:nvPr/>
        </p:nvSpPr>
        <p:spPr bwMode="black">
          <a:xfrm>
            <a:off x="332729" y="320372"/>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Fats and Oils</a:t>
            </a:r>
          </a:p>
        </p:txBody>
      </p:sp>
    </p:spTree>
    <p:extLst>
      <p:ext uri="{BB962C8B-B14F-4D97-AF65-F5344CB8AC3E}">
        <p14:creationId xmlns:p14="http://schemas.microsoft.com/office/powerpoint/2010/main" val="84940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Vitamins and minerals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9</a:t>
            </a:fld>
            <a:endParaRPr lang="en-US" dirty="0"/>
          </a:p>
        </p:txBody>
      </p:sp>
      <p:sp>
        <p:nvSpPr>
          <p:cNvPr id="5" name="TextBox 4"/>
          <p:cNvSpPr txBox="1"/>
          <p:nvPr/>
        </p:nvSpPr>
        <p:spPr>
          <a:xfrm>
            <a:off x="5156791" y="6241312"/>
            <a:ext cx="3763925" cy="307777"/>
          </a:xfrm>
          <a:prstGeom prst="rect">
            <a:avLst/>
          </a:prstGeom>
          <a:noFill/>
        </p:spPr>
        <p:txBody>
          <a:bodyPr wrap="square" rtlCol="0">
            <a:spAutoFit/>
          </a:bodyPr>
          <a:lstStyle/>
          <a:p>
            <a:pPr algn="r"/>
            <a:r>
              <a:rPr lang="en-US" sz="1400" dirty="0"/>
              <a:t>(USDA, 2014)</a:t>
            </a:r>
          </a:p>
        </p:txBody>
      </p:sp>
      <p:sp>
        <p:nvSpPr>
          <p:cNvPr id="6" name="Content Placeholder 6"/>
          <p:cNvSpPr txBox="1">
            <a:spLocks/>
          </p:cNvSpPr>
          <p:nvPr/>
        </p:nvSpPr>
        <p:spPr bwMode="black">
          <a:xfrm>
            <a:off x="491498" y="1310647"/>
            <a:ext cx="8339137" cy="50601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Several vitamins and minerals are critical to heart health</a:t>
            </a:r>
          </a:p>
          <a:p>
            <a:pPr marL="1588" lvl="1" indent="0">
              <a:buNone/>
            </a:pPr>
            <a:endParaRPr lang="en-US" sz="1800" b="1" kern="0" dirty="0"/>
          </a:p>
          <a:p>
            <a:pPr marL="342900" indent="-342900">
              <a:buFont typeface="Arial" panose="020B0604020202020204" pitchFamily="34" charset="0"/>
              <a:buChar char="•"/>
            </a:pPr>
            <a:r>
              <a:rPr lang="en-US" sz="1800" dirty="0"/>
              <a:t>Vitamin E</a:t>
            </a:r>
          </a:p>
          <a:p>
            <a:pPr marL="1036638" lvl="2" indent="-342900">
              <a:buFont typeface="Arial" panose="020B0604020202020204" pitchFamily="34" charset="0"/>
              <a:buChar char="•"/>
            </a:pPr>
            <a:r>
              <a:rPr lang="en-US" sz="1800" dirty="0"/>
              <a:t>Nuts, seeds, cooking oils</a:t>
            </a:r>
          </a:p>
          <a:p>
            <a:pPr marL="342900" indent="-342900">
              <a:buFont typeface="Arial" panose="020B0604020202020204" pitchFamily="34" charset="0"/>
              <a:buChar char="•"/>
            </a:pPr>
            <a:r>
              <a:rPr lang="en-US" sz="1800" dirty="0"/>
              <a:t>Vitamin D</a:t>
            </a:r>
          </a:p>
          <a:p>
            <a:pPr marL="1036638" lvl="2" indent="-342900">
              <a:buFont typeface="Arial" panose="020B0604020202020204" pitchFamily="34" charset="0"/>
              <a:buChar char="•"/>
            </a:pPr>
            <a:r>
              <a:rPr lang="en-US" sz="1800" dirty="0"/>
              <a:t>Sunlight, milk, cereal</a:t>
            </a:r>
          </a:p>
          <a:p>
            <a:pPr marL="342900" indent="-342900">
              <a:buFont typeface="Arial" panose="020B0604020202020204" pitchFamily="34" charset="0"/>
              <a:buChar char="•"/>
            </a:pPr>
            <a:r>
              <a:rPr lang="en-US" sz="1800" dirty="0"/>
              <a:t>Potassium </a:t>
            </a:r>
          </a:p>
          <a:p>
            <a:pPr marL="1036638" lvl="2" indent="-342900">
              <a:buFont typeface="Arial" panose="020B0604020202020204" pitchFamily="34" charset="0"/>
              <a:buChar char="•"/>
            </a:pPr>
            <a:r>
              <a:rPr lang="en-US" sz="1800" dirty="0">
                <a:solidFill>
                  <a:schemeClr val="tx1"/>
                </a:solidFill>
              </a:rPr>
              <a:t>Lean meats, fish, citrus fruits and citrus juice, potatoes, lima beans, tomatoes, spinach, mushrooms, cantaloupe, fat-free or low fat dairy products</a:t>
            </a:r>
          </a:p>
          <a:p>
            <a:pPr marL="342900" indent="-342900">
              <a:buFont typeface="Arial" panose="020B0604020202020204" pitchFamily="34" charset="0"/>
              <a:buChar char="•"/>
            </a:pPr>
            <a:r>
              <a:rPr lang="en-US" sz="1800" dirty="0"/>
              <a:t>Magnesium</a:t>
            </a:r>
          </a:p>
          <a:p>
            <a:pPr marL="1036638" lvl="2" indent="-342900">
              <a:buFont typeface="Arial" panose="020B0604020202020204" pitchFamily="34" charset="0"/>
              <a:buChar char="•"/>
            </a:pPr>
            <a:r>
              <a:rPr lang="en-US" sz="1800" dirty="0"/>
              <a:t>Nuts, beans, spinach, peanut butter, halibut, potatoes, avocados</a:t>
            </a:r>
          </a:p>
          <a:p>
            <a:pPr marL="342900" indent="-342900">
              <a:buFont typeface="Arial" panose="020B0604020202020204" pitchFamily="34" charset="0"/>
              <a:buChar char="•"/>
            </a:pPr>
            <a:endParaRPr lang="en-US" dirty="0"/>
          </a:p>
          <a:p>
            <a:pPr marL="1588" lvl="1" indent="0">
              <a:buNone/>
            </a:pPr>
            <a:endParaRPr lang="en-US" sz="1800" b="1" kern="0" dirty="0"/>
          </a:p>
        </p:txBody>
      </p:sp>
    </p:spTree>
    <p:extLst>
      <p:ext uri="{BB962C8B-B14F-4D97-AF65-F5344CB8AC3E}">
        <p14:creationId xmlns:p14="http://schemas.microsoft.com/office/powerpoint/2010/main" val="4166383370"/>
      </p:ext>
    </p:extLst>
  </p:cSld>
  <p:clrMapOvr>
    <a:masterClrMapping/>
  </p:clrMapOvr>
</p:sld>
</file>

<file path=ppt/theme/theme1.xml><?xml version="1.0" encoding="utf-8"?>
<a:theme xmlns:a="http://schemas.openxmlformats.org/drawingml/2006/main" name="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774079108CC64F9E700A77EB91B401" ma:contentTypeVersion="14" ma:contentTypeDescription="Create a new document." ma:contentTypeScope="" ma:versionID="88a2e9204b41e062e42cf09ae38b0655">
  <xsd:schema xmlns:xsd="http://www.w3.org/2001/XMLSchema" xmlns:xs="http://www.w3.org/2001/XMLSchema" xmlns:p="http://schemas.microsoft.com/office/2006/metadata/properties" xmlns:ns2="57036024-9c42-47e2-ba26-a8df803f549b" xmlns:ns3="15345a9b-c007-42a0-b5e1-6d16e5f1fdfc" targetNamespace="http://schemas.microsoft.com/office/2006/metadata/properties" ma:root="true" ma:fieldsID="d4739c6408e9500cf0d4541e84dbec49" ns2:_="" ns3:_="">
    <xsd:import namespace="57036024-9c42-47e2-ba26-a8df803f549b"/>
    <xsd:import namespace="15345a9b-c007-42a0-b5e1-6d16e5f1fd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36024-9c42-47e2-ba26-a8df803f54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345a9b-c007-42a0-b5e1-6d16e5f1fdf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57036024-9c42-47e2-ba26-a8df803f549b" xsi:nil="true"/>
    <SharedWithUsers xmlns="15345a9b-c007-42a0-b5e1-6d16e5f1fdfc">
      <UserInfo>
        <DisplayName>Combs, Ava</DisplayName>
        <AccountId>36</AccountId>
        <AccountType/>
      </UserInfo>
    </SharedWithUsers>
  </documentManagement>
</p:properties>
</file>

<file path=customXml/itemProps1.xml><?xml version="1.0" encoding="utf-8"?>
<ds:datastoreItem xmlns:ds="http://schemas.openxmlformats.org/officeDocument/2006/customXml" ds:itemID="{2C1B280C-31A8-45B7-BEB7-1C5DBD8D9C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036024-9c42-47e2-ba26-a8df803f549b"/>
    <ds:schemaRef ds:uri="15345a9b-c007-42a0-b5e1-6d16e5f1f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4F2E00-6262-4D1D-9E82-F6FFAD1630C9}">
  <ds:schemaRefs>
    <ds:schemaRef ds:uri="http://schemas.microsoft.com/sharepoint/v3/contenttype/forms"/>
  </ds:schemaRefs>
</ds:datastoreItem>
</file>

<file path=customXml/itemProps3.xml><?xml version="1.0" encoding="utf-8"?>
<ds:datastoreItem xmlns:ds="http://schemas.openxmlformats.org/officeDocument/2006/customXml" ds:itemID="{C44AFA91-8C09-4B27-BE46-7D074E75EB0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57036024-9c42-47e2-ba26-a8df803f549b"/>
    <ds:schemaRef ds:uri="15345a9b-c007-42a0-b5e1-6d16e5f1fdfc"/>
  </ds:schemaRefs>
</ds:datastoreItem>
</file>

<file path=docProps/app.xml><?xml version="1.0" encoding="utf-8"?>
<Properties xmlns="http://schemas.openxmlformats.org/officeDocument/2006/extended-properties" xmlns:vt="http://schemas.openxmlformats.org/officeDocument/2006/docPropsVTypes">
  <Template>blank</Template>
  <TotalTime>37784</TotalTime>
  <Words>3839</Words>
  <Application>Microsoft Office PowerPoint</Application>
  <PresentationFormat>On-screen Show (4:3)</PresentationFormat>
  <Paragraphs>424</Paragraphs>
  <Slides>23</Slides>
  <Notes>22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23</vt:i4>
      </vt:variant>
    </vt:vector>
  </HeadingPairs>
  <TitlesOfParts>
    <vt:vector size="31" baseType="lpstr">
      <vt:lpstr>Arial</vt:lpstr>
      <vt:lpstr>Verdana</vt:lpstr>
      <vt:lpstr>Wingdings</vt:lpstr>
      <vt:lpstr>blank</vt:lpstr>
      <vt:lpstr>YMCA-Red</vt:lpstr>
      <vt:lpstr>YMCA-Purple</vt:lpstr>
      <vt:lpstr>YMCA-Blue</vt:lpstr>
      <vt:lpstr>YMCA-Green</vt:lpstr>
      <vt:lpstr>Blood pressure  Self-Monitoring program</vt:lpstr>
      <vt:lpstr>Heart Healthy Eating for Life</vt:lpstr>
      <vt:lpstr>Nutrition &amp; blood pressure</vt:lpstr>
      <vt:lpstr>nutrition &amp; Blood pressure </vt:lpstr>
      <vt:lpstr>PowerPoint Presentation</vt:lpstr>
      <vt:lpstr>Sodium </vt:lpstr>
      <vt:lpstr>Fats and Oils</vt:lpstr>
      <vt:lpstr>PowerPoint Presentation</vt:lpstr>
      <vt:lpstr>Vitamins and minerals</vt:lpstr>
      <vt:lpstr>Vitamins and minerals</vt:lpstr>
      <vt:lpstr>Vitamins And minerals</vt:lpstr>
      <vt:lpstr>Healthy Snacks </vt:lpstr>
      <vt:lpstr>Dining out </vt:lpstr>
      <vt:lpstr>Eating outside the home</vt:lpstr>
      <vt:lpstr>Activity</vt:lpstr>
      <vt:lpstr>How much sodium is in one serving for each food item?</vt:lpstr>
      <vt:lpstr>Answers</vt:lpstr>
      <vt:lpstr>discussion</vt:lpstr>
      <vt:lpstr>Discussion</vt:lpstr>
      <vt:lpstr>Physical activity and blood pressure management</vt:lpstr>
      <vt:lpstr>Physical Activity and blood pressure management</vt:lpstr>
      <vt:lpstr>Physical Activity and blood pressure management</vt:lpstr>
      <vt:lpstr>Thank You</vt:lpstr>
    </vt:vector>
  </TitlesOfParts>
  <Company>YMCA of the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  Self-Monitoring program</dc:title>
  <dc:creator>Austin, Ashlee</dc:creator>
  <cp:lastModifiedBy>Catoree Joseph</cp:lastModifiedBy>
  <cp:revision>425</cp:revision>
  <dcterms:created xsi:type="dcterms:W3CDTF">2014-09-03T15:49:07Z</dcterms:created>
  <dcterms:modified xsi:type="dcterms:W3CDTF">2023-11-14T19:42:05Z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0x0101009E774079108CC64F9E700A77EB91B401</vt:lpwstr>
  </property>
  <property fmtid="{D5CDD505-2E9C-101B-9397-08002B2CF9AE}" pid="3" name="Order">
    <vt:r8>1488400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