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91" r:id="rId4"/>
    <p:sldMasterId id="2147484004" r:id="rId5"/>
    <p:sldMasterId id="2147484017" r:id="rId6"/>
    <p:sldMasterId id="2147484030" r:id="rId7"/>
    <p:sldMasterId id="2147484043" r:id="rId8"/>
  </p:sldMasterIdLst>
  <p:notesMasterIdLst>
    <p:notesMasterId r:id="rId30"/>
  </p:notesMasterIdLst>
  <p:sldIdLst>
    <p:sldId id="286" r:id="rId9"/>
    <p:sldId id="291" r:id="rId10"/>
    <p:sldId id="305" r:id="rId11"/>
    <p:sldId id="311" r:id="rId12"/>
    <p:sldId id="325" r:id="rId13"/>
    <p:sldId id="314" r:id="rId14"/>
    <p:sldId id="312" r:id="rId15"/>
    <p:sldId id="321" r:id="rId16"/>
    <p:sldId id="319" r:id="rId17"/>
    <p:sldId id="320" r:id="rId18"/>
    <p:sldId id="326" r:id="rId19"/>
    <p:sldId id="323" r:id="rId20"/>
    <p:sldId id="313" r:id="rId21"/>
    <p:sldId id="316" r:id="rId22"/>
    <p:sldId id="315" r:id="rId23"/>
    <p:sldId id="318" r:id="rId24"/>
    <p:sldId id="324" r:id="rId25"/>
    <p:sldId id="327" r:id="rId26"/>
    <p:sldId id="328" r:id="rId27"/>
    <p:sldId id="329" r:id="rId28"/>
    <p:sldId id="310" r:id="rId29"/>
  </p:sldIdLst>
  <p:sldSz cx="9144000" cy="6858000" type="screen4x3"/>
  <p:notesSz cx="6894513" cy="9180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56">
          <p15:clr>
            <a:srgbClr val="A4A3A4"/>
          </p15:clr>
        </p15:guide>
        <p15:guide id="3" orient="horz" pos="4098">
          <p15:clr>
            <a:srgbClr val="A4A3A4"/>
          </p15:clr>
        </p15:guide>
        <p15:guide id="4" pos="2880">
          <p15:clr>
            <a:srgbClr val="A4A3A4"/>
          </p15:clr>
        </p15:guide>
        <p15:guide id="5" pos="4135">
          <p15:clr>
            <a:srgbClr val="A4A3A4"/>
          </p15:clr>
        </p15:guide>
        <p15:guide id="6" pos="3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2B31"/>
    <a:srgbClr val="F15922"/>
    <a:srgbClr val="5C2E91"/>
    <a:srgbClr val="C6168D"/>
    <a:srgbClr val="0060AF"/>
    <a:srgbClr val="DD5828"/>
    <a:srgbClr val="FFFFFF"/>
    <a:srgbClr val="FCA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BDFE0F-ABEA-4094-A712-6F163B847FC1}" v="3" dt="2023-02-28T03:36:01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 autoAdjust="0"/>
    <p:restoredTop sz="78571" autoAdjust="0"/>
  </p:normalViewPr>
  <p:slideViewPr>
    <p:cSldViewPr snapToGrid="0">
      <p:cViewPr varScale="1">
        <p:scale>
          <a:sx n="117" d="100"/>
          <a:sy n="117" d="100"/>
        </p:scale>
        <p:origin x="792" y="76"/>
      </p:cViewPr>
      <p:guideLst>
        <p:guide orient="horz" pos="2160"/>
        <p:guide orient="horz" pos="956"/>
        <p:guide orient="horz" pos="4098"/>
        <p:guide pos="2880"/>
        <p:guide pos="4135"/>
        <p:guide pos="300"/>
      </p:guideLst>
    </p:cSldViewPr>
  </p:slideViewPr>
  <p:outlineViewPr>
    <p:cViewPr>
      <p:scale>
        <a:sx n="33" d="100"/>
        <a:sy n="33" d="100"/>
      </p:scale>
      <p:origin x="0" y="22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22" cy="45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6891" y="0"/>
            <a:ext cx="2987622" cy="45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8975"/>
            <a:ext cx="4589463" cy="344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269" y="4360744"/>
            <a:ext cx="5055976" cy="413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487"/>
            <a:ext cx="2987622" cy="45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6891" y="8721487"/>
            <a:ext cx="2987622" cy="45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F50C3D00-B2F6-4D83-A049-FE51B6E62AD3}" type="slidenum">
              <a:rPr lang="en-US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6583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ＭＳ Ｐゴシック" pitchFamily="6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C3D00-B2F6-4D83-A049-FE51B6E62AD3}" type="slidenum">
              <a:rPr lang="en-US" smtClean="0"/>
              <a:pPr>
                <a:defRPr/>
              </a:pPr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C3D00-B2F6-4D83-A049-FE51B6E62AD3}" type="slidenum">
              <a:rPr lang="en-US" smtClean="0"/>
              <a:pPr>
                <a:defRPr/>
              </a:pPr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8169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C3D00-B2F6-4D83-A049-FE51B6E62AD3}" type="slidenum">
              <a:rPr lang="en-US" smtClean="0"/>
              <a:pPr>
                <a:defRPr/>
              </a:pPr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2145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C3D00-B2F6-4D83-A049-FE51B6E62AD3}" type="slidenum">
              <a:rPr lang="en-US" smtClean="0"/>
              <a:pPr>
                <a:defRPr/>
              </a:pPr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3054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C3D00-B2F6-4D83-A049-FE51B6E62AD3}" type="slidenum">
              <a:rPr lang="en-US" smtClean="0"/>
              <a:pPr>
                <a:defRPr/>
              </a:pPr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1689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C3D00-B2F6-4D83-A049-FE51B6E62AD3}" type="slidenum">
              <a:rPr lang="en-US" smtClean="0"/>
              <a:pPr>
                <a:defRPr/>
              </a:pPr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689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C3D00-B2F6-4D83-A049-FE51B6E62AD3}" type="slidenum">
              <a:rPr lang="en-US" smtClean="0"/>
              <a:pPr>
                <a:defRPr/>
              </a:pPr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388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C3D00-B2F6-4D83-A049-FE51B6E62AD3}" type="slidenum">
              <a:rPr lang="en-US" smtClean="0"/>
              <a:pPr>
                <a:defRPr/>
              </a:pPr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93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C3D00-B2F6-4D83-A049-FE51B6E62AD3}" type="slidenum">
              <a:rPr lang="en-US" smtClean="0"/>
              <a:pPr>
                <a:defRPr/>
              </a:pPr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4563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C3D00-B2F6-4D83-A049-FE51B6E62AD3}" type="slidenum">
              <a:rPr lang="en-US" smtClean="0"/>
              <a:pPr>
                <a:defRPr/>
              </a:pPr>
              <a:t>18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1625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C3D00-B2F6-4D83-A049-FE51B6E62AD3}" type="slidenum">
              <a:rPr lang="en-US" smtClean="0"/>
              <a:pPr>
                <a:defRPr/>
              </a:pPr>
              <a:t>19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0351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C3D00-B2F6-4D83-A049-FE51B6E62AD3}" type="slidenum">
              <a:rPr lang="en-US" smtClean="0"/>
              <a:pPr>
                <a:defRPr/>
              </a:pPr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3946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C3D00-B2F6-4D83-A049-FE51B6E62AD3}" type="slidenum">
              <a:rPr lang="en-US" smtClean="0"/>
              <a:pPr>
                <a:defRPr/>
              </a:pPr>
              <a:t>20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2497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C3D00-B2F6-4D83-A049-FE51B6E62AD3}" type="slidenum">
              <a:rPr lang="en-US" smtClean="0"/>
              <a:pPr>
                <a:defRPr/>
              </a:pPr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504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C3D00-B2F6-4D83-A049-FE51B6E62AD3}" type="slidenum">
              <a:rPr lang="en-US" smtClean="0"/>
              <a:pPr>
                <a:defRPr/>
              </a:pPr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6862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C3D00-B2F6-4D83-A049-FE51B6E62AD3}" type="slidenum">
              <a:rPr lang="en-US" smtClean="0"/>
              <a:pPr>
                <a:defRPr/>
              </a:pPr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1751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C3D00-B2F6-4D83-A049-FE51B6E62AD3}" type="slidenum">
              <a:rPr lang="en-US" smtClean="0"/>
              <a:pPr>
                <a:defRPr/>
              </a:pPr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1688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C3D00-B2F6-4D83-A049-FE51B6E62AD3}" type="slidenum">
              <a:rPr lang="en-US" smtClean="0"/>
              <a:pPr>
                <a:defRPr/>
              </a:pPr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3379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515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C3D00-B2F6-4D83-A049-FE51B6E62AD3}" type="slidenum">
              <a:rPr lang="en-US" smtClean="0"/>
              <a:pPr>
                <a:defRPr/>
              </a:pPr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51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C3D00-B2F6-4D83-A049-FE51B6E62AD3}" type="slidenum">
              <a:rPr lang="en-US" smtClean="0"/>
              <a:pPr>
                <a:defRPr/>
              </a:pPr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1896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C3D00-B2F6-4D83-A049-FE51B6E62AD3}" type="slidenum">
              <a:rPr lang="en-US" smtClean="0"/>
              <a:pPr>
                <a:defRPr/>
              </a:pPr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890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093" y="466725"/>
            <a:ext cx="1374588" cy="105156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12, 2016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116" y="1068831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8085F-83F7-4C0E-9245-522DA2328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DC0770-9FB8-4610-8BB9-FE2BE2544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D1158C-E9ED-4F39-ABDD-33CF79A49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8613"/>
            <a:ext cx="2092325" cy="5786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328613"/>
            <a:ext cx="6129337" cy="5786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69E72-FA37-4917-9BDE-D439D97A9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093" y="466725"/>
            <a:ext cx="1374588" cy="105156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12, 2016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116" y="1068831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92" y="1068831"/>
            <a:ext cx="1692161" cy="460005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12, 2016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093" y="466725"/>
            <a:ext cx="1374588" cy="10515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12, 2016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093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92" y="1068831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12, 2016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07" y="466725"/>
            <a:ext cx="1374588" cy="1051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7D3D9F-483B-4D2E-9546-1BB0A0DE0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0040"/>
            <a:ext cx="8366760" cy="841248"/>
          </a:xfrm>
        </p:spPr>
        <p:txBody>
          <a:bodyPr/>
          <a:lstStyle>
            <a:lvl1pPr algn="l">
              <a:defRPr sz="26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4F9A76-05EC-4927-B4A2-A8CE3023F9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3" y="1739900"/>
            <a:ext cx="8339137" cy="4375150"/>
          </a:xfrm>
        </p:spPr>
        <p:txBody>
          <a:bodyPr/>
          <a:lstStyle>
            <a:lvl1pPr marL="457200" indent="-457200">
              <a:spcBef>
                <a:spcPts val="528"/>
              </a:spcBef>
              <a:buFont typeface="+mj-lt"/>
              <a:buAutoNum type="arabicPeriod"/>
              <a:defRPr sz="2200" b="1" cap="all" baseline="0">
                <a:solidFill>
                  <a:schemeClr val="bg1"/>
                </a:solidFill>
              </a:defRPr>
            </a:lvl1pPr>
            <a:lvl2pPr marL="740664" indent="-283464">
              <a:spcBef>
                <a:spcPts val="528"/>
              </a:spcBef>
              <a:buSzPct val="100000"/>
              <a:buFont typeface="Verdana" pitchFamily="34" charset="0"/>
              <a:buChar char="–"/>
              <a:defRPr sz="2200" baseline="0">
                <a:solidFill>
                  <a:schemeClr val="bg1"/>
                </a:solidFill>
              </a:defRPr>
            </a:lvl2pPr>
            <a:lvl3pPr marL="1143000">
              <a:spcBef>
                <a:spcPts val="528"/>
              </a:spcBef>
              <a:buFont typeface="Arial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4pPr>
            <a:lvl5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7D3D9F-483B-4D2E-9546-1BB0A0DE0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74904"/>
            <a:ext cx="8732520" cy="1636776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608" y="2756154"/>
            <a:ext cx="8732520" cy="949071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6225" y="4467225"/>
            <a:ext cx="70485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YMCA OF THE USA</a:t>
            </a:r>
          </a:p>
          <a:p>
            <a:pPr lvl="0"/>
            <a:r>
              <a:rPr lang="en-US" dirty="0"/>
              <a:t>800 872 9622</a:t>
            </a:r>
          </a:p>
          <a:p>
            <a:pPr lvl="0"/>
            <a:r>
              <a:rPr lang="en-US" dirty="0"/>
              <a:t>name.name@ymca.net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12" y="466344"/>
            <a:ext cx="1376087" cy="10515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739900"/>
            <a:ext cx="4092575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739900"/>
            <a:ext cx="4094162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2D5AC9-C07E-4D0F-9B68-74093CA5E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9F491E-278F-4842-9DD3-1ED96C0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09AD80-642E-4752-95E7-F234FD1CA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6761A3-887C-4DD5-B9CF-A38A6F8AF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8085F-83F7-4C0E-9245-522DA2328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DC0770-9FB8-4610-8BB9-FE2BE2544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D1158C-E9ED-4F39-ABDD-33CF79A49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8613"/>
            <a:ext cx="2092325" cy="5786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328613"/>
            <a:ext cx="6129337" cy="5786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69E72-FA37-4917-9BDE-D439D97A9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0040"/>
            <a:ext cx="8366760" cy="841248"/>
          </a:xfrm>
        </p:spPr>
        <p:txBody>
          <a:bodyPr/>
          <a:lstStyle>
            <a:lvl1pPr algn="l">
              <a:defRPr sz="26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4F9A76-05EC-4927-B4A2-A8CE3023F9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3" y="1739900"/>
            <a:ext cx="8339137" cy="4375150"/>
          </a:xfrm>
        </p:spPr>
        <p:txBody>
          <a:bodyPr/>
          <a:lstStyle>
            <a:lvl1pPr marL="457200" indent="-457200">
              <a:spcBef>
                <a:spcPts val="528"/>
              </a:spcBef>
              <a:buFont typeface="+mj-lt"/>
              <a:buAutoNum type="arabicPeriod"/>
              <a:defRPr sz="2200" b="1" cap="all" baseline="0">
                <a:solidFill>
                  <a:schemeClr val="bg1"/>
                </a:solidFill>
              </a:defRPr>
            </a:lvl1pPr>
            <a:lvl2pPr marL="740664" indent="-283464">
              <a:spcBef>
                <a:spcPts val="528"/>
              </a:spcBef>
              <a:buSzPct val="100000"/>
              <a:buFont typeface="Verdana" pitchFamily="34" charset="0"/>
              <a:buChar char="–"/>
              <a:defRPr sz="2200" baseline="0">
                <a:solidFill>
                  <a:schemeClr val="bg1"/>
                </a:solidFill>
              </a:defRPr>
            </a:lvl2pPr>
            <a:lvl3pPr marL="1143000">
              <a:spcBef>
                <a:spcPts val="528"/>
              </a:spcBef>
              <a:buFont typeface="Arial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4pPr>
            <a:lvl5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12, 2016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07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12, 2016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07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12, 2016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07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12, 2016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7D3D9F-483B-4D2E-9546-1BB0A0DE0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0040"/>
            <a:ext cx="8366760" cy="841248"/>
          </a:xfrm>
        </p:spPr>
        <p:txBody>
          <a:bodyPr/>
          <a:lstStyle>
            <a:lvl1pPr algn="l">
              <a:defRPr sz="26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4F9A76-05EC-4927-B4A2-A8CE3023F9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3" y="1739900"/>
            <a:ext cx="8339137" cy="4375150"/>
          </a:xfrm>
        </p:spPr>
        <p:txBody>
          <a:bodyPr/>
          <a:lstStyle>
            <a:lvl1pPr marL="457200" indent="-457200">
              <a:spcBef>
                <a:spcPts val="528"/>
              </a:spcBef>
              <a:buFont typeface="+mj-lt"/>
              <a:buAutoNum type="arabicPeriod"/>
              <a:defRPr sz="2200" b="1" cap="all" baseline="0">
                <a:solidFill>
                  <a:schemeClr val="bg1"/>
                </a:solidFill>
              </a:defRPr>
            </a:lvl1pPr>
            <a:lvl2pPr marL="740664" indent="-283464">
              <a:spcBef>
                <a:spcPts val="528"/>
              </a:spcBef>
              <a:buSzPct val="100000"/>
              <a:buFont typeface="Verdana" pitchFamily="34" charset="0"/>
              <a:buChar char="–"/>
              <a:defRPr sz="2200" baseline="0">
                <a:solidFill>
                  <a:schemeClr val="bg1"/>
                </a:solidFill>
              </a:defRPr>
            </a:lvl2pPr>
            <a:lvl3pPr marL="1143000">
              <a:spcBef>
                <a:spcPts val="528"/>
              </a:spcBef>
              <a:buFont typeface="Arial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4pPr>
            <a:lvl5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74904"/>
            <a:ext cx="8732520" cy="1636776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608" y="2756154"/>
            <a:ext cx="8732520" cy="949071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6225" y="4467225"/>
            <a:ext cx="70485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YMCA OF THE USA</a:t>
            </a:r>
          </a:p>
          <a:p>
            <a:pPr lvl="0"/>
            <a:r>
              <a:rPr lang="en-US" dirty="0"/>
              <a:t>800 872 9622</a:t>
            </a:r>
          </a:p>
          <a:p>
            <a:pPr lvl="0"/>
            <a:r>
              <a:rPr lang="en-US" dirty="0"/>
              <a:t>name.name@ymca.net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12" y="466344"/>
            <a:ext cx="1376087" cy="10515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739900"/>
            <a:ext cx="4092575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739900"/>
            <a:ext cx="4094162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2D5AC9-C07E-4D0F-9B68-74093CA5E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9F491E-278F-4842-9DD3-1ED96C0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74904"/>
            <a:ext cx="8732520" cy="1636776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09AD80-642E-4752-95E7-F234FD1CA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6761A3-887C-4DD5-B9CF-A38A6F8AF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8085F-83F7-4C0E-9245-522DA2328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DC0770-9FB8-4610-8BB9-FE2BE2544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D1158C-E9ED-4F39-ABDD-33CF79A49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8613"/>
            <a:ext cx="2092325" cy="5786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328613"/>
            <a:ext cx="6129337" cy="5786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69E72-FA37-4917-9BDE-D439D97A9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12, 2016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12, 2016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12, 2016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93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12, 2016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608" y="2756154"/>
            <a:ext cx="8732520" cy="949071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6225" y="4467225"/>
            <a:ext cx="70485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YMCA OF THE USA</a:t>
            </a:r>
          </a:p>
          <a:p>
            <a:pPr lvl="0"/>
            <a:r>
              <a:rPr lang="en-US" dirty="0"/>
              <a:t>800 872 9622</a:t>
            </a:r>
          </a:p>
          <a:p>
            <a:pPr lvl="0"/>
            <a:r>
              <a:rPr lang="en-US" dirty="0"/>
              <a:t>name.name@ymca.net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12" y="466344"/>
            <a:ext cx="1376087" cy="10515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7D3D9F-483B-4D2E-9546-1BB0A0DE0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0040"/>
            <a:ext cx="8366760" cy="841248"/>
          </a:xfrm>
        </p:spPr>
        <p:txBody>
          <a:bodyPr/>
          <a:lstStyle>
            <a:lvl1pPr algn="l">
              <a:defRPr sz="26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4F9A76-05EC-4927-B4A2-A8CE3023F9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3" y="1739900"/>
            <a:ext cx="8339137" cy="4375150"/>
          </a:xfrm>
        </p:spPr>
        <p:txBody>
          <a:bodyPr/>
          <a:lstStyle>
            <a:lvl1pPr marL="457200" indent="-457200">
              <a:spcBef>
                <a:spcPts val="528"/>
              </a:spcBef>
              <a:buFont typeface="+mj-lt"/>
              <a:buAutoNum type="arabicPeriod"/>
              <a:defRPr sz="2200" b="1" cap="all" baseline="0">
                <a:solidFill>
                  <a:schemeClr val="bg1"/>
                </a:solidFill>
              </a:defRPr>
            </a:lvl1pPr>
            <a:lvl2pPr marL="740664" indent="-283464">
              <a:spcBef>
                <a:spcPts val="528"/>
              </a:spcBef>
              <a:buSzPct val="100000"/>
              <a:buFont typeface="Verdana" pitchFamily="34" charset="0"/>
              <a:buChar char="–"/>
              <a:defRPr sz="2200" baseline="0">
                <a:solidFill>
                  <a:schemeClr val="bg1"/>
                </a:solidFill>
              </a:defRPr>
            </a:lvl2pPr>
            <a:lvl3pPr marL="1143000">
              <a:spcBef>
                <a:spcPts val="528"/>
              </a:spcBef>
              <a:buFont typeface="Arial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4pPr>
            <a:lvl5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74904"/>
            <a:ext cx="8732520" cy="1636776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608" y="2756154"/>
            <a:ext cx="8732520" cy="949071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6225" y="4467225"/>
            <a:ext cx="70485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YMCA OF THE USA</a:t>
            </a:r>
          </a:p>
          <a:p>
            <a:pPr lvl="0"/>
            <a:r>
              <a:rPr lang="en-US" dirty="0"/>
              <a:t>800 872 9622</a:t>
            </a:r>
          </a:p>
          <a:p>
            <a:pPr lvl="0"/>
            <a:r>
              <a:rPr lang="en-US" dirty="0"/>
              <a:t>name.name@ymca.net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12" y="466344"/>
            <a:ext cx="1376087" cy="10515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739900"/>
            <a:ext cx="4092575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739900"/>
            <a:ext cx="4094162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2D5AC9-C07E-4D0F-9B68-74093CA5E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9F491E-278F-4842-9DD3-1ED96C0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09AD80-642E-4752-95E7-F234FD1CA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6761A3-887C-4DD5-B9CF-A38A6F8AF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8085F-83F7-4C0E-9245-522DA2328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DC0770-9FB8-4610-8BB9-FE2BE2544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739900"/>
            <a:ext cx="4092575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739900"/>
            <a:ext cx="4094162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2D5AC9-C07E-4D0F-9B68-74093CA5E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D1158C-E9ED-4F39-ABDD-33CF79A49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8613"/>
            <a:ext cx="2092325" cy="5786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328613"/>
            <a:ext cx="6129337" cy="5786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69E72-FA37-4917-9BDE-D439D97A9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12, 2016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12, 2016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12, 2016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12, 2016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7D3D9F-483B-4D2E-9546-1BB0A0DE0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0040"/>
            <a:ext cx="8366760" cy="841248"/>
          </a:xfrm>
        </p:spPr>
        <p:txBody>
          <a:bodyPr/>
          <a:lstStyle>
            <a:lvl1pPr algn="l">
              <a:defRPr sz="26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4F9A76-05EC-4927-B4A2-A8CE3023F9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3" y="1739900"/>
            <a:ext cx="8339137" cy="4375150"/>
          </a:xfrm>
        </p:spPr>
        <p:txBody>
          <a:bodyPr/>
          <a:lstStyle>
            <a:lvl1pPr marL="457200" indent="-457200">
              <a:spcBef>
                <a:spcPts val="528"/>
              </a:spcBef>
              <a:buFont typeface="+mj-lt"/>
              <a:buAutoNum type="arabicPeriod"/>
              <a:defRPr sz="2200" b="1" cap="all" baseline="0">
                <a:solidFill>
                  <a:schemeClr val="bg1"/>
                </a:solidFill>
              </a:defRPr>
            </a:lvl1pPr>
            <a:lvl2pPr marL="740664" indent="-283464">
              <a:spcBef>
                <a:spcPts val="528"/>
              </a:spcBef>
              <a:buSzPct val="100000"/>
              <a:buFont typeface="Verdana" pitchFamily="34" charset="0"/>
              <a:buChar char="–"/>
              <a:defRPr sz="2200" baseline="0">
                <a:solidFill>
                  <a:schemeClr val="bg1"/>
                </a:solidFill>
              </a:defRPr>
            </a:lvl2pPr>
            <a:lvl3pPr marL="1143000">
              <a:spcBef>
                <a:spcPts val="528"/>
              </a:spcBef>
              <a:buFont typeface="Arial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4pPr>
            <a:lvl5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74904"/>
            <a:ext cx="8732520" cy="1636776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608" y="2756154"/>
            <a:ext cx="8732520" cy="949071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6225" y="4467225"/>
            <a:ext cx="70485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YMCA OF THE USA</a:t>
            </a:r>
          </a:p>
          <a:p>
            <a:pPr lvl="0"/>
            <a:r>
              <a:rPr lang="en-US" dirty="0"/>
              <a:t>800 872 9622</a:t>
            </a:r>
          </a:p>
          <a:p>
            <a:pPr lvl="0"/>
            <a:r>
              <a:rPr lang="en-US" dirty="0"/>
              <a:t>name.name@ymca.net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12" y="466344"/>
            <a:ext cx="1376087" cy="10515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9F491E-278F-4842-9DD3-1ED96C0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739900"/>
            <a:ext cx="4092575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739900"/>
            <a:ext cx="4094162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2D5AC9-C07E-4D0F-9B68-74093CA5E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9F491E-278F-4842-9DD3-1ED96C0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09AD80-642E-4752-95E7-F234FD1CA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6761A3-887C-4DD5-B9CF-A38A6F8AF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8085F-83F7-4C0E-9245-522DA2328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DC0770-9FB8-4610-8BB9-FE2BE2544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D1158C-E9ED-4F39-ABDD-33CF79A49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8613"/>
            <a:ext cx="2092325" cy="5786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328613"/>
            <a:ext cx="6129337" cy="5786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69E72-FA37-4917-9BDE-D439D97A9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12, 2016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12, 2016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09AD80-642E-4752-95E7-F234FD1CA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12, 2016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6761A3-887C-4DD5-B9CF-A38A6F8AF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328613"/>
            <a:ext cx="83740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3" y="1739900"/>
            <a:ext cx="833913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00698937-BEDD-4EFF-AC3E-111CFE568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56350"/>
            <a:ext cx="81375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4003" r:id="rId4"/>
    <p:sldLayoutId id="2147484071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56" r:id="rId14"/>
    <p:sldLayoutId id="2147484057" r:id="rId15"/>
    <p:sldLayoutId id="2147484058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0" indent="0" algn="l" rtl="0" eaLnBrk="1" fontAlgn="base" hangingPunct="1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223838" indent="-222250" algn="l" rtl="0" eaLnBrk="1" fontAlgn="base" hangingPunct="1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328613"/>
            <a:ext cx="83740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3" y="1739900"/>
            <a:ext cx="833913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00698937-BEDD-4EFF-AC3E-111CFE568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56350"/>
            <a:ext cx="81184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72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59" r:id="rId14"/>
    <p:sldLayoutId id="2147484060" r:id="rId15"/>
    <p:sldLayoutId id="2147484061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cap="all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0" indent="0" algn="l" rtl="0" eaLnBrk="1" fontAlgn="base" hangingPunct="1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223838" indent="-222250" algn="l" rtl="0" eaLnBrk="1" fontAlgn="base" hangingPunct="1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328613"/>
            <a:ext cx="83740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3" y="1739900"/>
            <a:ext cx="833913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00698937-BEDD-4EFF-AC3E-111CFE568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56350"/>
            <a:ext cx="81375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73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62" r:id="rId14"/>
    <p:sldLayoutId id="2147484063" r:id="rId15"/>
    <p:sldLayoutId id="2147484064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cap="all" baseline="0">
          <a:solidFill>
            <a:schemeClr val="accent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0" indent="0" algn="l" rtl="0" eaLnBrk="1" fontAlgn="base" hangingPunct="1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223838" indent="-222250" algn="l" rtl="0" eaLnBrk="1" fontAlgn="base" hangingPunct="1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328613"/>
            <a:ext cx="83740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3" y="1739900"/>
            <a:ext cx="833913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00698937-BEDD-4EFF-AC3E-111CFE568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56350"/>
            <a:ext cx="81184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7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65" r:id="rId14"/>
    <p:sldLayoutId id="2147484066" r:id="rId15"/>
    <p:sldLayoutId id="2147484067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cap="all" baseline="0">
          <a:solidFill>
            <a:schemeClr val="accent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0" indent="0" algn="l" rtl="0" eaLnBrk="1" fontAlgn="base" hangingPunct="1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223838" indent="-222250" algn="l" rtl="0" eaLnBrk="1" fontAlgn="base" hangingPunct="1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328613"/>
            <a:ext cx="83740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3" y="1739900"/>
            <a:ext cx="833913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00698937-BEDD-4EFF-AC3E-111CFE568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56350"/>
            <a:ext cx="81375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75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68" r:id="rId14"/>
    <p:sldLayoutId id="2147484069" r:id="rId15"/>
    <p:sldLayoutId id="2147484070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cap="all" baseline="0">
          <a:solidFill>
            <a:schemeClr val="accent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0" indent="0" algn="l" rtl="0" eaLnBrk="1" fontAlgn="base" hangingPunct="1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223838" indent="-222250" algn="l" rtl="0" eaLnBrk="1" fontAlgn="base" hangingPunct="1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333750"/>
            <a:ext cx="4286250" cy="342900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295275" y="1741021"/>
            <a:ext cx="8697913" cy="1638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sz="4700" dirty="0"/>
              <a:t>Programa de Autocontrol de la Presión Arterial</a:t>
            </a:r>
          </a:p>
        </p:txBody>
      </p:sp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>
          <a:xfrm>
            <a:off x="338138" y="3963852"/>
            <a:ext cx="4572000" cy="290785"/>
          </a:xfrm>
        </p:spPr>
        <p:txBody>
          <a:bodyPr/>
          <a:lstStyle/>
          <a:p>
            <a:r>
              <a:rPr lang="es-MX"/>
              <a:t>Reducción del consumo de sodio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MX"/>
              <a:t>Fecha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013" y="6350228"/>
            <a:ext cx="2601737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MX" sz="800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847" y="1032367"/>
            <a:ext cx="2663473" cy="5003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Reducción del consumo de sodio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013" y="1117600"/>
            <a:ext cx="8339137" cy="5238750"/>
          </a:xfrm>
        </p:spPr>
        <p:txBody>
          <a:bodyPr/>
          <a:lstStyle/>
          <a:p>
            <a:r>
              <a:rPr lang="es-MX" b="1" dirty="0"/>
              <a:t>¿De dónde proviene la sal?</a:t>
            </a:r>
          </a:p>
          <a:p>
            <a:endParaRPr lang="es-MX" b="1" dirty="0"/>
          </a:p>
          <a:p>
            <a:pPr marL="285750" indent="-285750">
              <a:buFont typeface="Arial"/>
              <a:buChar char="•"/>
            </a:pPr>
            <a:r>
              <a:rPr lang="es-MX"/>
              <a:t>Más del </a:t>
            </a:r>
            <a:r>
              <a:rPr lang="es-MX" b="1" dirty="0"/>
              <a:t>75% </a:t>
            </a:r>
            <a:r>
              <a:rPr lang="es-MX"/>
              <a:t>del sodio que consumimos proviene de los </a:t>
            </a:r>
            <a:r>
              <a:rPr lang="es-MX" b="1" dirty="0"/>
              <a:t>alimentos procesados</a:t>
            </a:r>
          </a:p>
          <a:p>
            <a:pPr lvl="2"/>
            <a:r>
              <a:rPr lang="es-MX"/>
              <a:t>Papas fritas, pretzels, etc.</a:t>
            </a:r>
          </a:p>
          <a:p>
            <a:pPr lvl="2"/>
            <a:r>
              <a:rPr lang="es-MX"/>
              <a:t>Pan</a:t>
            </a:r>
          </a:p>
          <a:p>
            <a:pPr lvl="2"/>
            <a:r>
              <a:rPr lang="es-MX"/>
              <a:t>Condimentos</a:t>
            </a:r>
          </a:p>
          <a:p>
            <a:pPr lvl="2"/>
            <a:r>
              <a:rPr lang="es-MX"/>
              <a:t>Quesos</a:t>
            </a:r>
          </a:p>
          <a:p>
            <a:pPr lvl="2"/>
            <a:r>
              <a:rPr lang="es-MX"/>
              <a:t>Carnes procesadas</a:t>
            </a:r>
          </a:p>
          <a:p>
            <a:pPr lvl="2"/>
            <a:r>
              <a:rPr lang="es-MX"/>
              <a:t>Pizza</a:t>
            </a:r>
          </a:p>
          <a:p>
            <a:pPr lvl="2"/>
            <a:r>
              <a:rPr lang="es-MX"/>
              <a:t>Productos enlatados</a:t>
            </a:r>
          </a:p>
          <a:p>
            <a:pPr lvl="2"/>
            <a:r>
              <a:rPr lang="es-MX"/>
              <a:t>Productos horneados</a:t>
            </a:r>
            <a:endParaRPr lang="es-MX" b="1" dirty="0"/>
          </a:p>
          <a:p>
            <a:pPr marL="285750" indent="-285750">
              <a:buFont typeface="Arial"/>
              <a:buChar char="•"/>
            </a:pPr>
            <a:r>
              <a:rPr lang="es-MX"/>
              <a:t>Añadir sal a los alimentos</a:t>
            </a:r>
          </a:p>
          <a:p>
            <a:pPr marL="285750" indent="-285750">
              <a:buFont typeface="Arial"/>
              <a:buChar char="•"/>
            </a:pPr>
            <a:r>
              <a:rPr lang="es-MX"/>
              <a:t>De origen natural</a:t>
            </a:r>
          </a:p>
          <a:p>
            <a:pPr lvl="2"/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10</a:t>
            </a:fld>
            <a:endParaRPr lang="es-MX" dirty="0"/>
          </a:p>
        </p:txBody>
      </p:sp>
      <p:sp>
        <p:nvSpPr>
          <p:cNvPr id="5" name="TextBox 4"/>
          <p:cNvSpPr txBox="1"/>
          <p:nvPr/>
        </p:nvSpPr>
        <p:spPr>
          <a:xfrm>
            <a:off x="4737100" y="6596390"/>
            <a:ext cx="431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dirty="0"/>
              <a:t>(CDC, 2015 ; AHA, 2015)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4100" y="2374900"/>
            <a:ext cx="3035300" cy="390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2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Reducción del consumo de sodio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11</a:t>
            </a:fld>
            <a:endParaRPr lang="es-MX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 bwMode="black">
          <a:xfrm>
            <a:off x="442913" y="965200"/>
            <a:ext cx="8339137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5000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3838" indent="-222250" algn="l" rtl="0" eaLnBrk="1" fontAlgn="base" hangingPunct="1">
              <a:spcBef>
                <a:spcPct val="100000"/>
              </a:spcBef>
              <a:spcAft>
                <a:spcPct val="0"/>
              </a:spcAft>
              <a:buSzPct val="80000"/>
              <a:buChar char="•"/>
              <a:defRPr>
                <a:solidFill>
                  <a:schemeClr val="tx2"/>
                </a:solidFill>
                <a:latin typeface="+mn-lt"/>
                <a:ea typeface="+mn-ea"/>
              </a:defRPr>
            </a:lvl2pPr>
            <a:lvl3pPr marL="6937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3pPr>
            <a:lvl4pPr marL="1120775" indent="-228600" algn="l" rtl="0" eaLnBrk="1" fontAlgn="base" hangingPunct="1">
              <a:spcBef>
                <a:spcPct val="25000"/>
              </a:spcBef>
              <a:spcAft>
                <a:spcPct val="0"/>
              </a:spcAft>
              <a:buSzPct val="80000"/>
              <a:buChar char="•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16081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5pPr>
            <a:lvl6pPr marL="20653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5225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29797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4369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1588" lvl="1" indent="0">
              <a:buNone/>
            </a:pPr>
            <a:r>
              <a:rPr lang="es-MX" sz="1600" b="1" kern="0" dirty="0"/>
              <a:t>¿Qué puedes hacer?</a:t>
            </a:r>
          </a:p>
          <a:p>
            <a:pPr lvl="1"/>
            <a:r>
              <a:rPr lang="es-MX" sz="1600" kern="0" dirty="0"/>
              <a:t>Comer más frutas y verduras</a:t>
            </a:r>
          </a:p>
          <a:p>
            <a:pPr lvl="2"/>
            <a:r>
              <a:rPr lang="es-MX" sz="1600" kern="0" dirty="0"/>
              <a:t>Verduras frescas, congeladas, enlatadas, sin sal agregada </a:t>
            </a:r>
          </a:p>
          <a:p>
            <a:pPr lvl="3"/>
            <a:r>
              <a:rPr lang="es-MX" sz="1600" kern="0" dirty="0"/>
              <a:t>¡Enjuaga las verduras y frijoles enlatados para reducir el sodio!</a:t>
            </a:r>
          </a:p>
          <a:p>
            <a:pPr lvl="1"/>
            <a:r>
              <a:rPr lang="es-MX" sz="1600" kern="0" dirty="0"/>
              <a:t>Utilizar carne de ave y pescado —magras y frescas— en lugar de productos procesados </a:t>
            </a:r>
          </a:p>
          <a:p>
            <a:pPr lvl="1"/>
            <a:r>
              <a:rPr lang="es-MX" sz="1600" kern="0" dirty="0"/>
              <a:t>Limitar las salsas, las mezclas preparadas y los productos instantáneos</a:t>
            </a:r>
          </a:p>
          <a:p>
            <a:pPr lvl="1"/>
            <a:r>
              <a:rPr lang="es-MX" sz="1600" kern="0" dirty="0"/>
              <a:t>Utilizar especias para dar sabor a los alimentos</a:t>
            </a:r>
          </a:p>
          <a:p>
            <a:pPr lvl="1"/>
            <a:r>
              <a:rPr lang="es-MX" sz="1600" kern="0" dirty="0"/>
              <a:t>Pedir comidas sin sal cuando estés en un restaurante</a:t>
            </a:r>
          </a:p>
          <a:p>
            <a:pPr lvl="1"/>
            <a:r>
              <a:rPr lang="es-MX" sz="1600" kern="0" dirty="0"/>
              <a:t>Leer las etiquetas de información nutricional para comparar los niveles de sodio: ¡es importante elegir las opciones con menor cantidad de sodio!</a:t>
            </a:r>
          </a:p>
          <a:p>
            <a:pPr lvl="1"/>
            <a:r>
              <a:rPr lang="es-MX" sz="1600" kern="0" dirty="0"/>
              <a:t>Comprar opciones con bajo contenido de sodio, con menor contenido de sodio, con sodio reducido o sin sal añadida, cuando estén disponibles</a:t>
            </a:r>
          </a:p>
          <a:p>
            <a:pPr lvl="1"/>
            <a:endParaRPr lang="es-MX" sz="1600" kern="0" dirty="0"/>
          </a:p>
          <a:p>
            <a:pPr lvl="2"/>
            <a:endParaRPr lang="es-MX" sz="1600" kern="0" dirty="0"/>
          </a:p>
          <a:p>
            <a:pPr lvl="1"/>
            <a:endParaRPr lang="es-MX" sz="1600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7277100" y="6371774"/>
            <a:ext cx="1511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(CDC, 2015)</a:t>
            </a:r>
          </a:p>
        </p:txBody>
      </p:sp>
    </p:spTree>
    <p:extLst>
      <p:ext uri="{BB962C8B-B14F-4D97-AF65-F5344CB8AC3E}">
        <p14:creationId xmlns:p14="http://schemas.microsoft.com/office/powerpoint/2010/main" val="161935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Reducción del consumo de sodio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12</a:t>
            </a:fld>
            <a:endParaRPr lang="es-MX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 bwMode="black">
          <a:xfrm>
            <a:off x="461963" y="965200"/>
            <a:ext cx="83391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5000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3838" indent="-222250" algn="l" rtl="0" eaLnBrk="1" fontAlgn="base" hangingPunct="1">
              <a:spcBef>
                <a:spcPct val="100000"/>
              </a:spcBef>
              <a:spcAft>
                <a:spcPct val="0"/>
              </a:spcAft>
              <a:buSzPct val="80000"/>
              <a:buChar char="•"/>
              <a:defRPr>
                <a:solidFill>
                  <a:schemeClr val="tx2"/>
                </a:solidFill>
                <a:latin typeface="+mn-lt"/>
                <a:ea typeface="+mn-ea"/>
              </a:defRPr>
            </a:lvl2pPr>
            <a:lvl3pPr marL="6937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3pPr>
            <a:lvl4pPr marL="1120775" indent="-228600" algn="l" rtl="0" eaLnBrk="1" fontAlgn="base" hangingPunct="1">
              <a:spcBef>
                <a:spcPct val="25000"/>
              </a:spcBef>
              <a:spcAft>
                <a:spcPct val="0"/>
              </a:spcAft>
              <a:buSzPct val="80000"/>
              <a:buChar char="•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16081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5pPr>
            <a:lvl6pPr marL="20653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5225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29797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4369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s-MX" sz="1800" b="1" kern="0" dirty="0"/>
              <a:t>¿Qué significa cada uno?</a:t>
            </a:r>
          </a:p>
          <a:p>
            <a:pPr lvl="1"/>
            <a:r>
              <a:rPr lang="es-MX" sz="1800" kern="0" dirty="0"/>
              <a:t>Libre de sodio / Sin sodio</a:t>
            </a:r>
          </a:p>
          <a:p>
            <a:pPr lvl="2"/>
            <a:r>
              <a:rPr lang="es-MX" sz="1800" kern="0" dirty="0"/>
              <a:t>&lt;5 mg de sodio por porción y no contiene cloruro de sodio</a:t>
            </a:r>
          </a:p>
          <a:p>
            <a:pPr lvl="1"/>
            <a:r>
              <a:rPr lang="es-MX" sz="1800" kern="0" dirty="0"/>
              <a:t> Muy bajo contenido de sodio</a:t>
            </a:r>
          </a:p>
          <a:p>
            <a:pPr lvl="2"/>
            <a:r>
              <a:rPr lang="es-MX" dirty="0"/>
              <a:t> </a:t>
            </a:r>
            <a:r>
              <a:rPr lang="es-MX" sz="1800" u="sng" dirty="0"/>
              <a:t>&lt;</a:t>
            </a:r>
            <a:r>
              <a:rPr lang="es-MX" sz="1800" dirty="0"/>
              <a:t>35 mg por porción</a:t>
            </a:r>
            <a:endParaRPr lang="es-MX" sz="1800" kern="0" dirty="0"/>
          </a:p>
          <a:p>
            <a:pPr lvl="1"/>
            <a:r>
              <a:rPr lang="es-MX" sz="1800" kern="0" dirty="0"/>
              <a:t> Bajo contenido de sodio</a:t>
            </a:r>
          </a:p>
          <a:p>
            <a:pPr lvl="2"/>
            <a:r>
              <a:rPr lang="es-MX" dirty="0"/>
              <a:t> </a:t>
            </a:r>
            <a:r>
              <a:rPr lang="es-MX" sz="1800" u="sng" dirty="0"/>
              <a:t>&lt;</a:t>
            </a:r>
            <a:r>
              <a:rPr lang="es-MX" sz="1800" dirty="0"/>
              <a:t>140 mg por porción</a:t>
            </a:r>
            <a:endParaRPr lang="es-MX" sz="1800" kern="0" dirty="0"/>
          </a:p>
          <a:p>
            <a:pPr lvl="1"/>
            <a:r>
              <a:rPr lang="es-MX" sz="1800" kern="0" dirty="0"/>
              <a:t>Sodio reducido (o con menos sodio)</a:t>
            </a:r>
          </a:p>
          <a:p>
            <a:pPr lvl="2"/>
            <a:r>
              <a:rPr lang="es-MX" sz="1800" dirty="0"/>
              <a:t>Al menos un 25% o menos de sodio por porción comparado con el nivel de sodio usual del producto</a:t>
            </a:r>
            <a:endParaRPr lang="es-MX" sz="1800" kern="0" dirty="0"/>
          </a:p>
          <a:p>
            <a:pPr lvl="1"/>
            <a:r>
              <a:rPr lang="es-MX" sz="1800" kern="0" dirty="0"/>
              <a:t>Ligero (productos bajos en sodio)</a:t>
            </a:r>
          </a:p>
          <a:p>
            <a:pPr lvl="2"/>
            <a:r>
              <a:rPr lang="es-MX" sz="1800" dirty="0"/>
              <a:t>Corresponde a los alimentos “bajos en calorías” y “bajos en grasa” que contienen al menos un 50% menos de sodio </a:t>
            </a:r>
            <a:br>
              <a:rPr lang="es-MX" sz="1800" dirty="0"/>
            </a:br>
            <a:r>
              <a:rPr lang="es-MX" sz="1800" dirty="0"/>
              <a:t>por porción</a:t>
            </a:r>
            <a:endParaRPr lang="es-MX" sz="1800" kern="0" dirty="0"/>
          </a:p>
          <a:p>
            <a:pPr lvl="2"/>
            <a:endParaRPr lang="es-MX" sz="1800" kern="0" dirty="0"/>
          </a:p>
          <a:p>
            <a:pPr lvl="2"/>
            <a:endParaRPr lang="es-MX" sz="1800" kern="0" dirty="0"/>
          </a:p>
          <a:p>
            <a:pPr lvl="1"/>
            <a:endParaRPr lang="es-MX" sz="1800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5684160" y="6371774"/>
            <a:ext cx="3213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dirty="0"/>
              <a:t>(AHA, 2015)</a:t>
            </a:r>
          </a:p>
        </p:txBody>
      </p:sp>
    </p:spTree>
    <p:extLst>
      <p:ext uri="{BB962C8B-B14F-4D97-AF65-F5344CB8AC3E}">
        <p14:creationId xmlns:p14="http://schemas.microsoft.com/office/powerpoint/2010/main" val="145395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/>
            <a:endParaRPr lang="es-MX" b="0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13</a:t>
            </a:fld>
            <a:endParaRPr lang="es-MX" dirty="0"/>
          </a:p>
        </p:txBody>
      </p:sp>
      <p:sp>
        <p:nvSpPr>
          <p:cNvPr id="8" name="Title 5"/>
          <p:cNvSpPr txBox="1">
            <a:spLocks/>
          </p:cNvSpPr>
          <p:nvPr/>
        </p:nvSpPr>
        <p:spPr bwMode="black">
          <a:xfrm>
            <a:off x="472440" y="472440"/>
            <a:ext cx="8366760" cy="84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cap="all" baseline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9pPr>
          </a:lstStyle>
          <a:p>
            <a:r>
              <a:rPr lang="es-MX" kern="0" dirty="0"/>
              <a:t>Cómo reducir el consumo de sodio durante el día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black">
          <a:xfrm>
            <a:off x="506413" y="1892300"/>
            <a:ext cx="833913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5000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3838" indent="-222250" algn="l" rtl="0" eaLnBrk="1" fontAlgn="base" hangingPunct="1">
              <a:spcBef>
                <a:spcPct val="100000"/>
              </a:spcBef>
              <a:spcAft>
                <a:spcPct val="0"/>
              </a:spcAft>
              <a:buSzPct val="80000"/>
              <a:buChar char="•"/>
              <a:defRPr>
                <a:solidFill>
                  <a:schemeClr val="tx2"/>
                </a:solidFill>
                <a:latin typeface="+mn-lt"/>
                <a:ea typeface="+mn-ea"/>
              </a:defRPr>
            </a:lvl2pPr>
            <a:lvl3pPr marL="6937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3pPr>
            <a:lvl4pPr marL="1120775" indent="-228600" algn="l" rtl="0" eaLnBrk="1" fontAlgn="base" hangingPunct="1">
              <a:spcBef>
                <a:spcPct val="25000"/>
              </a:spcBef>
              <a:spcAft>
                <a:spcPct val="0"/>
              </a:spcAft>
              <a:buSzPct val="80000"/>
              <a:buChar char="•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16081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5pPr>
            <a:lvl6pPr marL="20653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5225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29797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4369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s-MX" sz="1800" b="1" kern="0" dirty="0"/>
              <a:t>Ejemplos de comidas</a:t>
            </a:r>
            <a:endParaRPr lang="es-MX" sz="1800" kern="0" dirty="0"/>
          </a:p>
          <a:p>
            <a:pPr lvl="1"/>
            <a:r>
              <a:rPr lang="es-MX" sz="1800" kern="0" dirty="0"/>
              <a:t>Desayuno </a:t>
            </a:r>
          </a:p>
          <a:p>
            <a:pPr lvl="2"/>
            <a:r>
              <a:rPr lang="es-MX" sz="1800" kern="0" dirty="0"/>
              <a:t>Tostada de pan integral con mantequilla de maní, plátano, arándanos y una taza de leche</a:t>
            </a:r>
          </a:p>
          <a:p>
            <a:pPr lvl="1"/>
            <a:r>
              <a:rPr lang="es-MX" sz="1800" kern="0" dirty="0"/>
              <a:t> Almuerzo</a:t>
            </a:r>
          </a:p>
          <a:p>
            <a:pPr lvl="2"/>
            <a:r>
              <a:rPr lang="es-MX" sz="1800" kern="0" dirty="0"/>
              <a:t> Ensalada de quinoa con frijoles negros (enjuagados), cebollinos, elote, pimientos rojos, mango y aguacate, con una taza de leche</a:t>
            </a:r>
          </a:p>
          <a:p>
            <a:pPr lvl="1"/>
            <a:r>
              <a:rPr lang="es-MX" sz="1800" kern="0" dirty="0"/>
              <a:t> Cena</a:t>
            </a:r>
          </a:p>
          <a:p>
            <a:pPr lvl="2"/>
            <a:r>
              <a:rPr lang="es-MX" sz="1800" kern="0" dirty="0"/>
              <a:t> Pollo grillado (sazonado con romero y limón) con arroz integral, brócoli y una taza de leche</a:t>
            </a:r>
          </a:p>
          <a:p>
            <a:pPr lvl="1"/>
            <a:endParaRPr lang="es-MX" sz="1800" kern="0" dirty="0"/>
          </a:p>
        </p:txBody>
      </p:sp>
    </p:spTree>
    <p:extLst>
      <p:ext uri="{BB962C8B-B14F-4D97-AF65-F5344CB8AC3E}">
        <p14:creationId xmlns:p14="http://schemas.microsoft.com/office/powerpoint/2010/main" val="14808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/>
            <a:endParaRPr lang="es-MX" b="0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14</a:t>
            </a:fld>
            <a:endParaRPr lang="es-MX" dirty="0"/>
          </a:p>
        </p:txBody>
      </p:sp>
      <p:sp>
        <p:nvSpPr>
          <p:cNvPr id="8" name="Title 5"/>
          <p:cNvSpPr txBox="1">
            <a:spLocks/>
          </p:cNvSpPr>
          <p:nvPr/>
        </p:nvSpPr>
        <p:spPr bwMode="black">
          <a:xfrm>
            <a:off x="472439" y="472440"/>
            <a:ext cx="8671561" cy="84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cap="all" baseline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9pPr>
          </a:lstStyle>
          <a:p>
            <a:r>
              <a:rPr lang="es-MX" kern="0" dirty="0"/>
              <a:t>Cómo elegir alimentos más saludables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black">
          <a:xfrm>
            <a:off x="506413" y="1155700"/>
            <a:ext cx="833913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5000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3838" indent="-222250" algn="l" rtl="0" eaLnBrk="1" fontAlgn="base" hangingPunct="1">
              <a:spcBef>
                <a:spcPct val="100000"/>
              </a:spcBef>
              <a:spcAft>
                <a:spcPct val="0"/>
              </a:spcAft>
              <a:buSzPct val="80000"/>
              <a:buChar char="•"/>
              <a:defRPr>
                <a:solidFill>
                  <a:schemeClr val="tx2"/>
                </a:solidFill>
                <a:latin typeface="+mn-lt"/>
                <a:ea typeface="+mn-ea"/>
              </a:defRPr>
            </a:lvl2pPr>
            <a:lvl3pPr marL="6937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3pPr>
            <a:lvl4pPr marL="1120775" indent="-228600" algn="l" rtl="0" eaLnBrk="1" fontAlgn="base" hangingPunct="1">
              <a:spcBef>
                <a:spcPct val="25000"/>
              </a:spcBef>
              <a:spcAft>
                <a:spcPct val="0"/>
              </a:spcAft>
              <a:buSzPct val="80000"/>
              <a:buChar char="•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16081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5pPr>
            <a:lvl6pPr marL="20653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5225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29797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4369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s-MX" sz="1600" b="1" kern="0" dirty="0"/>
              <a:t>¿Esto o aquello?</a:t>
            </a:r>
          </a:p>
          <a:p>
            <a:pPr lvl="1"/>
            <a:r>
              <a:rPr lang="es-MX" sz="1600" kern="0" dirty="0"/>
              <a:t>Desayuno </a:t>
            </a:r>
          </a:p>
          <a:p>
            <a:pPr lvl="2"/>
            <a:r>
              <a:rPr lang="es-MX" sz="1600" kern="0" dirty="0"/>
              <a:t>Sándwich con 1 huevo, 1 rebanada de queso cheddar y tocino de pavo en panecillo inglés de trigo integral, con una taza de agua</a:t>
            </a:r>
          </a:p>
          <a:p>
            <a:pPr lvl="2"/>
            <a:r>
              <a:rPr lang="es-MX" sz="1600" kern="0" dirty="0"/>
              <a:t>Yogur con avena, arándanos y plátano en rodajas, con una taza de agua</a:t>
            </a:r>
          </a:p>
          <a:p>
            <a:pPr lvl="1"/>
            <a:r>
              <a:rPr lang="es-MX" sz="1600" kern="0" dirty="0"/>
              <a:t> Almuerzo</a:t>
            </a:r>
          </a:p>
          <a:p>
            <a:pPr lvl="2"/>
            <a:r>
              <a:rPr lang="es-MX" sz="1600" kern="0" dirty="0"/>
              <a:t>Ensalada griega con espinaca, tomate, pepino, queso feta bajo en grasa, aceitunas Kalamata, chiles picantes y aderezo griego, con una taza de agua </a:t>
            </a:r>
          </a:p>
          <a:p>
            <a:pPr lvl="2"/>
            <a:r>
              <a:rPr lang="es-MX" sz="1600" kern="0" dirty="0"/>
              <a:t>Tortilla de trigo integral con tomate, espinaca, frijoles negros, aguacate, aceite de oliva y vinagre balsámico</a:t>
            </a:r>
          </a:p>
          <a:p>
            <a:pPr lvl="1"/>
            <a:r>
              <a:rPr lang="es-MX" sz="1600" kern="0" dirty="0"/>
              <a:t> Cena</a:t>
            </a:r>
          </a:p>
          <a:p>
            <a:pPr lvl="2"/>
            <a:r>
              <a:rPr lang="es-MX" sz="1600" kern="0" dirty="0"/>
              <a:t>Pollo grillado con arroz integral, brócoli al vapor y una taza de leche </a:t>
            </a:r>
          </a:p>
          <a:p>
            <a:pPr lvl="2"/>
            <a:r>
              <a:rPr lang="es-MX" sz="1600" kern="0" dirty="0"/>
              <a:t>Hamburguesa de pavo con lechuga, tomate, cebolla, salsa de tomate, mostaza y queso suizo en pan integral con rodajas de camotes horneados, con un vaso de agua</a:t>
            </a:r>
          </a:p>
          <a:p>
            <a:pPr lvl="1"/>
            <a:endParaRPr lang="es-MX" sz="1800" kern="0" dirty="0"/>
          </a:p>
        </p:txBody>
      </p:sp>
    </p:spTree>
    <p:extLst>
      <p:ext uri="{BB962C8B-B14F-4D97-AF65-F5344CB8AC3E}">
        <p14:creationId xmlns:p14="http://schemas.microsoft.com/office/powerpoint/2010/main" val="145347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/>
            <a:endParaRPr lang="es-MX" b="0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15</a:t>
            </a:fld>
            <a:endParaRPr lang="es-MX" dirty="0"/>
          </a:p>
        </p:txBody>
      </p:sp>
      <p:sp>
        <p:nvSpPr>
          <p:cNvPr id="8" name="Title 5"/>
          <p:cNvSpPr txBox="1">
            <a:spLocks/>
          </p:cNvSpPr>
          <p:nvPr/>
        </p:nvSpPr>
        <p:spPr bwMode="black">
          <a:xfrm>
            <a:off x="472440" y="472440"/>
            <a:ext cx="8366760" cy="84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cap="all" baseline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9pPr>
          </a:lstStyle>
          <a:p>
            <a:r>
              <a:rPr lang="es-MX" kern="0" dirty="0"/>
              <a:t>Por qué reducir el consumo de sodio da resultado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black">
          <a:xfrm>
            <a:off x="506413" y="1447800"/>
            <a:ext cx="8339137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5000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3838" indent="-222250" algn="l" rtl="0" eaLnBrk="1" fontAlgn="base" hangingPunct="1">
              <a:spcBef>
                <a:spcPct val="100000"/>
              </a:spcBef>
              <a:spcAft>
                <a:spcPct val="0"/>
              </a:spcAft>
              <a:buSzPct val="80000"/>
              <a:buChar char="•"/>
              <a:defRPr>
                <a:solidFill>
                  <a:schemeClr val="tx2"/>
                </a:solidFill>
                <a:latin typeface="+mn-lt"/>
                <a:ea typeface="+mn-ea"/>
              </a:defRPr>
            </a:lvl2pPr>
            <a:lvl3pPr marL="6937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3pPr>
            <a:lvl4pPr marL="1120775" indent="-228600" algn="l" rtl="0" eaLnBrk="1" fontAlgn="base" hangingPunct="1">
              <a:spcBef>
                <a:spcPct val="25000"/>
              </a:spcBef>
              <a:spcAft>
                <a:spcPct val="0"/>
              </a:spcAft>
              <a:buSzPct val="80000"/>
              <a:buChar char="•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16081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5pPr>
            <a:lvl6pPr marL="20653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5225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29797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4369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s-MX" sz="1800" kern="0" dirty="0"/>
              <a:t> Desarrolla hábitos de alimentación y un estilo de vida saludables</a:t>
            </a:r>
          </a:p>
          <a:p>
            <a:pPr lvl="2"/>
            <a:r>
              <a:rPr lang="es-MX" sz="1800" kern="0" dirty="0"/>
              <a:t>Promueve tu salud</a:t>
            </a:r>
          </a:p>
          <a:p>
            <a:pPr lvl="2"/>
            <a:r>
              <a:rPr lang="es-MX" sz="1800" kern="0" dirty="0"/>
              <a:t>Previene el desarrollo de enfermedades crónicas</a:t>
            </a:r>
          </a:p>
          <a:p>
            <a:pPr marL="465138" lvl="2" indent="0">
              <a:buNone/>
            </a:pPr>
            <a:endParaRPr lang="es-MX" sz="1800" kern="0" dirty="0"/>
          </a:p>
          <a:p>
            <a:pPr lvl="1"/>
            <a:r>
              <a:rPr lang="es-MX" sz="1800" kern="0" dirty="0"/>
              <a:t>Reduce la retención de líquidos</a:t>
            </a:r>
          </a:p>
          <a:p>
            <a:pPr lvl="2"/>
            <a:r>
              <a:rPr lang="es-MX" sz="1800" kern="0" dirty="0"/>
              <a:t> Control del peso</a:t>
            </a:r>
          </a:p>
          <a:p>
            <a:pPr lvl="2"/>
            <a:r>
              <a:rPr lang="es-MX" sz="1800" kern="0" dirty="0"/>
              <a:t> Control de la presión arterial</a:t>
            </a:r>
          </a:p>
          <a:p>
            <a:pPr marL="465138" lvl="2" indent="0">
              <a:buNone/>
            </a:pPr>
            <a:endParaRPr lang="es-MX" sz="1800" kern="0" dirty="0"/>
          </a:p>
          <a:p>
            <a:pPr lvl="1"/>
            <a:r>
              <a:rPr lang="es-MX" sz="1800" kern="0" dirty="0"/>
              <a:t>En última instancia, ¡te sentirás mejor!</a:t>
            </a:r>
          </a:p>
          <a:p>
            <a:pPr lvl="2"/>
            <a:r>
              <a:rPr lang="es-MX" sz="1800" kern="0" dirty="0"/>
              <a:t>Elimina la hinchazón y el aumento de peso asociados con la retención de líquidos</a:t>
            </a:r>
          </a:p>
          <a:p>
            <a:pPr lvl="2"/>
            <a:r>
              <a:rPr lang="es-MX" sz="1800" kern="0" dirty="0"/>
              <a:t>Facilita el control de la presión arterial </a:t>
            </a:r>
          </a:p>
          <a:p>
            <a:pPr lvl="2"/>
            <a:endParaRPr lang="es-MX" sz="1800" kern="0" dirty="0"/>
          </a:p>
          <a:p>
            <a:pPr lvl="1"/>
            <a:endParaRPr lang="es-MX" sz="1800" kern="0" dirty="0"/>
          </a:p>
        </p:txBody>
      </p:sp>
    </p:spTree>
    <p:extLst>
      <p:ext uri="{BB962C8B-B14F-4D97-AF65-F5344CB8AC3E}">
        <p14:creationId xmlns:p14="http://schemas.microsoft.com/office/powerpoint/2010/main" val="284382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discusión</a:t>
            </a:r>
          </a:p>
        </p:txBody>
      </p:sp>
    </p:spTree>
    <p:extLst>
      <p:ext uri="{BB962C8B-B14F-4D97-AF65-F5344CB8AC3E}">
        <p14:creationId xmlns:p14="http://schemas.microsoft.com/office/powerpoint/2010/main" val="533481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Discusión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17</a:t>
            </a:fld>
            <a:endParaRPr lang="es-MX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 bwMode="black">
          <a:xfrm>
            <a:off x="506413" y="1244600"/>
            <a:ext cx="8339137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5000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3838" indent="-222250" algn="l" rtl="0" eaLnBrk="1" fontAlgn="base" hangingPunct="1">
              <a:spcBef>
                <a:spcPct val="100000"/>
              </a:spcBef>
              <a:spcAft>
                <a:spcPct val="0"/>
              </a:spcAft>
              <a:buSzPct val="80000"/>
              <a:buChar char="•"/>
              <a:defRPr>
                <a:solidFill>
                  <a:schemeClr val="tx2"/>
                </a:solidFill>
                <a:latin typeface="+mn-lt"/>
                <a:ea typeface="+mn-ea"/>
              </a:defRPr>
            </a:lvl2pPr>
            <a:lvl3pPr marL="6937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3pPr>
            <a:lvl4pPr marL="1120775" indent="-228600" algn="l" rtl="0" eaLnBrk="1" fontAlgn="base" hangingPunct="1">
              <a:spcBef>
                <a:spcPct val="25000"/>
              </a:spcBef>
              <a:spcAft>
                <a:spcPct val="0"/>
              </a:spcAft>
              <a:buSzPct val="80000"/>
              <a:buChar char="•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16081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5pPr>
            <a:lvl6pPr marL="20653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5225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29797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4369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s-MX" sz="1800" kern="0" dirty="0"/>
              <a:t>Piensen en lo que han comido hoy o ayer ...</a:t>
            </a:r>
          </a:p>
          <a:p>
            <a:pPr lvl="2"/>
            <a:r>
              <a:rPr lang="es-MX" sz="1800" kern="0" dirty="0"/>
              <a:t>¿Qué tipos de alimentos han consumido que pueden ayudar a reducir el consumo de sodio?</a:t>
            </a:r>
          </a:p>
          <a:p>
            <a:pPr lvl="2"/>
            <a:r>
              <a:rPr lang="es-MX" sz="1800" kern="0" dirty="0"/>
              <a:t>¿Cuáles de sus elecciones de alimentos podrían cambiar para consumir menos sodio durante el día?</a:t>
            </a:r>
          </a:p>
          <a:p>
            <a:pPr lvl="1"/>
            <a:r>
              <a:rPr lang="es-MX" sz="1800" kern="0" dirty="0"/>
              <a:t>Imaginen que han comido algo realmente salado o que durante el día han consumido una gran cantidad de sal…</a:t>
            </a:r>
          </a:p>
          <a:p>
            <a:pPr lvl="2"/>
            <a:r>
              <a:rPr lang="es-MX" sz="1800" kern="0" dirty="0"/>
              <a:t>¿Cómo se sienten? </a:t>
            </a:r>
          </a:p>
          <a:p>
            <a:pPr lvl="1"/>
            <a:r>
              <a:rPr lang="es-MX" sz="1800" kern="0" dirty="0"/>
              <a:t>Piensen en todos los tipos de alimentos “bajos en sodio” que pueden comprar en el supermercado… </a:t>
            </a:r>
          </a:p>
          <a:p>
            <a:pPr lvl="2"/>
            <a:r>
              <a:rPr lang="es-MX" sz="1800" kern="0" dirty="0"/>
              <a:t>Ahora que ya saben lo importante que es reducir el consumo de sodio y lo que significa “bajo en sodio” en una etiqueta, ¿qué pueden hacer para asegurarse de que no están consumiendo demasiado sodio?</a:t>
            </a:r>
          </a:p>
          <a:p>
            <a:pPr lvl="1"/>
            <a:endParaRPr lang="es-MX" sz="1800" kern="0" dirty="0"/>
          </a:p>
        </p:txBody>
      </p:sp>
    </p:spTree>
    <p:extLst>
      <p:ext uri="{BB962C8B-B14F-4D97-AF65-F5344CB8AC3E}">
        <p14:creationId xmlns:p14="http://schemas.microsoft.com/office/powerpoint/2010/main" val="193057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MX" dirty="0"/>
              <a:t>La actividad física y el control de la presión arterial</a:t>
            </a:r>
          </a:p>
        </p:txBody>
      </p:sp>
    </p:spTree>
    <p:extLst>
      <p:ext uri="{BB962C8B-B14F-4D97-AF65-F5344CB8AC3E}">
        <p14:creationId xmlns:p14="http://schemas.microsoft.com/office/powerpoint/2010/main" val="1679223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La actividad física y el control de la presión arterial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013" y="2054431"/>
            <a:ext cx="8339137" cy="45118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/>
              <a:t>Está demostrado que la actividad física regular puede ayudar a reducir significativamente la presión arterial y prevenir otros riesgos cardiovasculares.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/>
              <a:t>También se ha comprobado que la actividad física moderada disminuye la presión arterial en pacientes hipertensos que son menos sensibles al tratamiento médico.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Hacer 30 minutos de actividad física por día (equivalente a caminar a paso ligero), 6 o 7 días a la semana (180 minutos por semana), puede ayudar a controlar o reducir la presión arterial.</a:t>
            </a:r>
          </a:p>
          <a:p>
            <a:pPr lvl="1"/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19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307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Reducción del consumo de sodio </a:t>
            </a:r>
            <a:endParaRPr lang="es-MX" b="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013" y="1155700"/>
            <a:ext cx="8339137" cy="4959349"/>
          </a:xfrm>
        </p:spPr>
        <p:txBody>
          <a:bodyPr/>
          <a:lstStyle/>
          <a:p>
            <a:r>
              <a:rPr lang="es-MX"/>
              <a:t>Descripción general</a:t>
            </a:r>
          </a:p>
          <a:p>
            <a:pPr lvl="1"/>
            <a:r>
              <a:rPr lang="es-MX"/>
              <a:t>Datos sobre la nutrición y la presión arterial</a:t>
            </a:r>
          </a:p>
          <a:p>
            <a:pPr lvl="1"/>
            <a:r>
              <a:rPr lang="es-MX"/>
              <a:t>¿Qué es el sodio?</a:t>
            </a:r>
          </a:p>
          <a:p>
            <a:pPr lvl="1"/>
            <a:r>
              <a:rPr lang="es-MX"/>
              <a:t>Reducción del consumo de sodio</a:t>
            </a:r>
          </a:p>
          <a:p>
            <a:pPr lvl="1"/>
            <a:r>
              <a:rPr lang="es-MX"/>
              <a:t>Opciones de comidas bajas en sodio</a:t>
            </a:r>
          </a:p>
          <a:p>
            <a:pPr lvl="1"/>
            <a:r>
              <a:rPr lang="es-MX"/>
              <a:t>Cómo elegir opciones más saludables</a:t>
            </a:r>
          </a:p>
          <a:p>
            <a:pPr lvl="1"/>
            <a:r>
              <a:rPr lang="es-MX"/>
              <a:t>El estilo de vida bajo en sodio: ¿Por qué funciona?</a:t>
            </a:r>
          </a:p>
          <a:p>
            <a:pPr marL="1588" lvl="1" indent="0">
              <a:buNone/>
            </a:pP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2</a:t>
            </a:fld>
            <a:endParaRPr lang="es-MX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La actividad física y el control de la presión arterial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013" y="2054431"/>
            <a:ext cx="8339137" cy="4511880"/>
          </a:xfrm>
        </p:spPr>
        <p:txBody>
          <a:bodyPr>
            <a:normAutofit lnSpcReduction="10000"/>
          </a:bodyPr>
          <a:lstStyle/>
          <a:p>
            <a:r>
              <a:rPr lang="es-MX" dirty="0"/>
              <a:t>Estos son algunos recursos que respaldan estas afirmaciones: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/>
              <a:t>"Exercise in Resistant Hypertension: Aerobic Exercise Reduces Blood Pressure in Resistant Hypertension" (El ejercicio en la hipertensión resistente: El ejercicio aeróbico reduce la presión arterial en pacientes con hipertensión resistente). Hypertension. 2012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/>
              <a:t>"Hypertension." Exercise Testing and Exercise Prescription for Special Cases: Theoretical Basis and Clinical Application (Pruebas de ejercitación y prescripción de ejercicios para casos especiales: Fundamentos teóricos y aplicación clínica). 2005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/>
              <a:t>"Regular Aerobic Exercise Augments Endothelium-Dependent Vascular Relaxation in Normotensive As Well As Hypertensive Subjects" (El ejercicio aeróbico regular aumenta la relajación vascular dependiente del endotelio en sujetos normotensos e hipertensos). Circulation. 1999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/>
              <a:t>"The effects of aerobic exercise and T'ai Chi on blood pressure in older people: results of a randomized trial" (Los efectos del ejercicio aeróbico y el T'ai Chi sobre la presión arterial en personas mayores: resultados de un ensayo aleatorio). Journal of the American Geriatrics Society. 1999</a:t>
            </a:r>
          </a:p>
          <a:p>
            <a:pPr lvl="1"/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20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8483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Gracias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MX" dirty="0"/>
              <a:t>La nutrición y</a:t>
            </a:r>
            <a:br>
              <a:rPr dirty="0"/>
            </a:br>
            <a:r>
              <a:rPr lang="es-MX" dirty="0"/>
              <a:t>la presión arterial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nutrición y la presión arterial</a:t>
            </a:r>
            <a:br>
              <a:rPr dirty="0"/>
            </a:br>
            <a:endParaRPr lang="es-MX" b="0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4</a:t>
            </a:fld>
            <a:endParaRPr lang="es-MX" dirty="0"/>
          </a:p>
        </p:txBody>
      </p:sp>
      <p:sp>
        <p:nvSpPr>
          <p:cNvPr id="7" name="TextBox 6"/>
          <p:cNvSpPr txBox="1"/>
          <p:nvPr/>
        </p:nvSpPr>
        <p:spPr>
          <a:xfrm>
            <a:off x="531813" y="6324601"/>
            <a:ext cx="8396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(</a:t>
            </a:r>
            <a:r>
              <a:rPr lang="es-MX" sz="1100" kern="0" dirty="0"/>
              <a:t>American Heart Association &amp; Dietary Guidelines for Americans, 2010; </a:t>
            </a:r>
            <a:r>
              <a:rPr lang="es-MX" sz="1100" dirty="0"/>
              <a:t>AHA, 2015; </a:t>
            </a:r>
            <a:r>
              <a:rPr lang="es-MX" sz="1100" kern="0" dirty="0"/>
              <a:t>Guías Alimentarias para los Estadounidenses, 2010</a:t>
            </a:r>
            <a:r>
              <a:rPr lang="es-MX" sz="1100" dirty="0"/>
              <a:t>; FDA, 2015)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black">
          <a:xfrm>
            <a:off x="531813" y="1219200"/>
            <a:ext cx="833913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5000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3838" indent="-222250" algn="l" rtl="0" eaLnBrk="1" fontAlgn="base" hangingPunct="1">
              <a:spcBef>
                <a:spcPct val="100000"/>
              </a:spcBef>
              <a:spcAft>
                <a:spcPct val="0"/>
              </a:spcAft>
              <a:buSzPct val="80000"/>
              <a:buChar char="•"/>
              <a:defRPr>
                <a:solidFill>
                  <a:schemeClr val="tx2"/>
                </a:solidFill>
                <a:latin typeface="+mn-lt"/>
                <a:ea typeface="+mn-ea"/>
              </a:defRPr>
            </a:lvl2pPr>
            <a:lvl3pPr marL="6937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3pPr>
            <a:lvl4pPr marL="1120775" indent="-228600" algn="l" rtl="0" eaLnBrk="1" fontAlgn="base" hangingPunct="1">
              <a:spcBef>
                <a:spcPct val="25000"/>
              </a:spcBef>
              <a:spcAft>
                <a:spcPct val="0"/>
              </a:spcAft>
              <a:buSzPct val="80000"/>
              <a:buChar char="•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16081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5pPr>
            <a:lvl6pPr marL="20653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5225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29797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4369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1588" lvl="1" indent="0">
              <a:buNone/>
            </a:pPr>
            <a:r>
              <a:rPr lang="es-MX" sz="1800" b="1" kern="0" dirty="0"/>
              <a:t>Consumo recomendado de sodio</a:t>
            </a:r>
          </a:p>
          <a:p>
            <a:pPr lvl="1"/>
            <a:r>
              <a:rPr lang="es-MX" sz="1800" kern="0" dirty="0"/>
              <a:t>Población general: &lt;2,300 mg al día </a:t>
            </a:r>
          </a:p>
          <a:p>
            <a:pPr lvl="1"/>
            <a:r>
              <a:rPr lang="es-MX" sz="1800" kern="0" dirty="0"/>
              <a:t>Poblaciones especiales: &lt;1,500 mg al día </a:t>
            </a:r>
          </a:p>
          <a:p>
            <a:pPr lvl="1"/>
            <a:r>
              <a:rPr lang="es-MX" sz="1800" b="1" kern="0" dirty="0"/>
              <a:t>9 de cada 10 estadounidenses consumen más de la cantidad recomendada de sodio</a:t>
            </a:r>
          </a:p>
          <a:p>
            <a:pPr lvl="1"/>
            <a:r>
              <a:rPr lang="es-MX" sz="1800" kern="0" dirty="0"/>
              <a:t>El estadounidense promedio consume ~3,400 mg de sodio al día</a:t>
            </a:r>
          </a:p>
          <a:p>
            <a:pPr lvl="1"/>
            <a:r>
              <a:rPr lang="es-MX" sz="1800" kern="0" dirty="0"/>
              <a:t>  El consumo excesivo de sodio…</a:t>
            </a:r>
          </a:p>
          <a:p>
            <a:pPr lvl="2"/>
            <a:r>
              <a:rPr lang="es-MX" sz="1800" kern="0" dirty="0"/>
              <a:t>Hace que el cuerpo retenga líquidos </a:t>
            </a:r>
          </a:p>
          <a:p>
            <a:pPr lvl="2"/>
            <a:r>
              <a:rPr lang="es-MX" sz="1800" kern="0" dirty="0"/>
              <a:t>Puede ser nocivo para el corazón</a:t>
            </a:r>
          </a:p>
          <a:p>
            <a:pPr lvl="2"/>
            <a:r>
              <a:rPr lang="es-MX" sz="1800" kern="0" dirty="0"/>
              <a:t>Dificulta mucho más el control de la presión arterial</a:t>
            </a:r>
          </a:p>
          <a:p>
            <a:pPr lvl="1"/>
            <a:endParaRPr lang="es-MX" sz="1800" kern="0" dirty="0"/>
          </a:p>
        </p:txBody>
      </p:sp>
    </p:spTree>
    <p:extLst>
      <p:ext uri="{BB962C8B-B14F-4D97-AF65-F5344CB8AC3E}">
        <p14:creationId xmlns:p14="http://schemas.microsoft.com/office/powerpoint/2010/main" val="298280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nutrición y la presión arterial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5</a:t>
            </a:fld>
            <a:endParaRPr lang="es-MX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 bwMode="black">
          <a:xfrm>
            <a:off x="404813" y="990592"/>
            <a:ext cx="8339137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5000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3838" indent="-222250" algn="l" rtl="0" eaLnBrk="1" fontAlgn="base" hangingPunct="1">
              <a:spcBef>
                <a:spcPct val="100000"/>
              </a:spcBef>
              <a:spcAft>
                <a:spcPct val="0"/>
              </a:spcAft>
              <a:buSzPct val="80000"/>
              <a:buChar char="•"/>
              <a:defRPr>
                <a:solidFill>
                  <a:schemeClr val="tx2"/>
                </a:solidFill>
                <a:latin typeface="+mn-lt"/>
                <a:ea typeface="+mn-ea"/>
              </a:defRPr>
            </a:lvl2pPr>
            <a:lvl3pPr marL="6937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3pPr>
            <a:lvl4pPr marL="1120775" indent="-228600" algn="l" rtl="0" eaLnBrk="1" fontAlgn="base" hangingPunct="1">
              <a:spcBef>
                <a:spcPct val="25000"/>
              </a:spcBef>
              <a:spcAft>
                <a:spcPct val="0"/>
              </a:spcAft>
              <a:buSzPct val="80000"/>
              <a:buChar char="•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16081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5pPr>
            <a:lvl6pPr marL="20653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5225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29797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4369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1588" lvl="1" indent="0">
              <a:buNone/>
            </a:pPr>
            <a:r>
              <a:rPr lang="es-MX" sz="1800" b="1" kern="0" dirty="0"/>
              <a:t>¿Quiénes deberían estar más preocupados por el consumo de sodio?</a:t>
            </a:r>
          </a:p>
          <a:p>
            <a:pPr lvl="1"/>
            <a:r>
              <a:rPr lang="es-MX" sz="1800" kern="0" dirty="0"/>
              <a:t>Las personas que tienen riesgo de desarrollar enfermedades del corazón:</a:t>
            </a:r>
          </a:p>
          <a:p>
            <a:pPr lvl="2"/>
            <a:r>
              <a:rPr lang="es-MX" sz="1800" kern="0" dirty="0"/>
              <a:t>Mayores de 51 años</a:t>
            </a:r>
          </a:p>
          <a:p>
            <a:pPr lvl="2"/>
            <a:r>
              <a:rPr lang="es-MX" sz="1800" kern="0" dirty="0"/>
              <a:t>Afroamericanos </a:t>
            </a:r>
          </a:p>
          <a:p>
            <a:pPr lvl="2"/>
            <a:r>
              <a:rPr lang="es-MX" sz="1800" kern="0" dirty="0"/>
              <a:t>Hipertensión</a:t>
            </a:r>
          </a:p>
          <a:p>
            <a:pPr lvl="2"/>
            <a:r>
              <a:rPr lang="es-MX" sz="1800" kern="0" dirty="0"/>
              <a:t>Diabetes</a:t>
            </a:r>
          </a:p>
          <a:p>
            <a:pPr lvl="2"/>
            <a:r>
              <a:rPr lang="es-MX" sz="1800" kern="0" dirty="0"/>
              <a:t>Enfermedad renal crónica</a:t>
            </a:r>
          </a:p>
          <a:p>
            <a:pPr marL="1588" lvl="1" indent="0">
              <a:buNone/>
            </a:pPr>
            <a:r>
              <a:rPr lang="es-MX" sz="1800" kern="0" dirty="0"/>
              <a:t>*Esto representa alrededor de </a:t>
            </a:r>
            <a:r>
              <a:rPr lang="es-MX" sz="1800" b="1" kern="0" dirty="0"/>
              <a:t>la mitad de la población de los EE. UU.</a:t>
            </a:r>
          </a:p>
          <a:p>
            <a:pPr marL="1588" lvl="1" indent="0">
              <a:buNone/>
            </a:pPr>
            <a:r>
              <a:rPr lang="es-MX" sz="1800" b="1" kern="0" dirty="0"/>
              <a:t>NOTA: Para promover la salud y prevenir las enfermedades crónicas, es importante desarrollar hábitos de alimentación y un estilo de vida saludables, independientemente de tu estado de salud.</a:t>
            </a:r>
          </a:p>
          <a:p>
            <a:pPr marL="465138" lvl="2" indent="0">
              <a:buNone/>
            </a:pPr>
            <a:endParaRPr lang="es-MX" sz="1800" kern="0" dirty="0"/>
          </a:p>
          <a:p>
            <a:pPr lvl="2"/>
            <a:endParaRPr lang="es-MX" sz="1800" kern="0" dirty="0"/>
          </a:p>
          <a:p>
            <a:pPr lvl="1"/>
            <a:endParaRPr lang="es-MX" sz="1800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5981700" y="6273800"/>
            <a:ext cx="2806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dirty="0"/>
              <a:t>(AHA, 2015)</a:t>
            </a:r>
          </a:p>
        </p:txBody>
      </p:sp>
    </p:spTree>
    <p:extLst>
      <p:ext uri="{BB962C8B-B14F-4D97-AF65-F5344CB8AC3E}">
        <p14:creationId xmlns:p14="http://schemas.microsoft.com/office/powerpoint/2010/main" val="194465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Reducción del consumo de sodio</a:t>
            </a:r>
          </a:p>
        </p:txBody>
      </p:sp>
    </p:spTree>
    <p:extLst>
      <p:ext uri="{BB962C8B-B14F-4D97-AF65-F5344CB8AC3E}">
        <p14:creationId xmlns:p14="http://schemas.microsoft.com/office/powerpoint/2010/main" val="344488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/>
            <a:endParaRPr lang="es-MX" b="0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7</a:t>
            </a:fld>
            <a:endParaRPr lang="es-MX" dirty="0"/>
          </a:p>
        </p:txBody>
      </p:sp>
      <p:sp>
        <p:nvSpPr>
          <p:cNvPr id="8" name="Title 5"/>
          <p:cNvSpPr txBox="1">
            <a:spLocks/>
          </p:cNvSpPr>
          <p:nvPr/>
        </p:nvSpPr>
        <p:spPr bwMode="black">
          <a:xfrm>
            <a:off x="472440" y="472440"/>
            <a:ext cx="8366760" cy="84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cap="all" baseline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9pPr>
          </a:lstStyle>
          <a:p>
            <a:r>
              <a:rPr lang="es-MX" kern="0" dirty="0"/>
              <a:t>¿Qué es el sodio?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black">
          <a:xfrm>
            <a:off x="506413" y="1333500"/>
            <a:ext cx="8339137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5000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3838" indent="-222250" algn="l" rtl="0" eaLnBrk="1" fontAlgn="base" hangingPunct="1">
              <a:spcBef>
                <a:spcPct val="100000"/>
              </a:spcBef>
              <a:spcAft>
                <a:spcPct val="0"/>
              </a:spcAft>
              <a:buSzPct val="80000"/>
              <a:buChar char="•"/>
              <a:defRPr>
                <a:solidFill>
                  <a:schemeClr val="tx2"/>
                </a:solidFill>
                <a:latin typeface="+mn-lt"/>
                <a:ea typeface="+mn-ea"/>
              </a:defRPr>
            </a:lvl2pPr>
            <a:lvl3pPr marL="6937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3pPr>
            <a:lvl4pPr marL="1120775" indent="-228600" algn="l" rtl="0" eaLnBrk="1" fontAlgn="base" hangingPunct="1">
              <a:spcBef>
                <a:spcPct val="25000"/>
              </a:spcBef>
              <a:spcAft>
                <a:spcPct val="0"/>
              </a:spcAft>
              <a:buSzPct val="80000"/>
              <a:buChar char="•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16081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5pPr>
            <a:lvl6pPr marL="20653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5225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29797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4369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s-MX" sz="1800" b="1" kern="0" dirty="0"/>
              <a:t>El “Sodio” y la “sal”</a:t>
            </a:r>
          </a:p>
          <a:p>
            <a:endParaRPr lang="es-MX" sz="1800" b="1" kern="0" dirty="0"/>
          </a:p>
          <a:p>
            <a:pPr marL="285750" indent="-285750">
              <a:buFont typeface="Arial"/>
              <a:buChar char="•"/>
            </a:pPr>
            <a:r>
              <a:rPr lang="es-MX" sz="1800" kern="0" dirty="0"/>
              <a:t>El sodio (Na) es un mineral que el cuerpo humano necesita para: </a:t>
            </a:r>
          </a:p>
          <a:p>
            <a:pPr lvl="2"/>
            <a:r>
              <a:rPr lang="es-MX" sz="1800" kern="0" dirty="0"/>
              <a:t>El mantenimiento de los fluidos</a:t>
            </a:r>
          </a:p>
          <a:p>
            <a:pPr lvl="3"/>
            <a:r>
              <a:rPr lang="es-MX" sz="1800" kern="0" dirty="0"/>
              <a:t>El sodio se une al agua y la conduce hacia el torrente sanguíneo</a:t>
            </a:r>
          </a:p>
          <a:p>
            <a:pPr lvl="2"/>
            <a:r>
              <a:rPr lang="es-MX" sz="1800" kern="0" dirty="0"/>
              <a:t>Los impulsos nerviosos </a:t>
            </a:r>
          </a:p>
          <a:p>
            <a:pPr lvl="2"/>
            <a:r>
              <a:rPr lang="es-MX" sz="1800" kern="0" dirty="0"/>
              <a:t>La función muscular</a:t>
            </a:r>
          </a:p>
          <a:p>
            <a:pPr marL="0" lvl="1" indent="0">
              <a:spcBef>
                <a:spcPct val="50000"/>
              </a:spcBef>
              <a:buSzTx/>
              <a:buNone/>
            </a:pPr>
            <a:r>
              <a:rPr lang="es-MX" sz="1800" b="1" kern="0" dirty="0"/>
              <a:t>*El cuerpo únicamente necesita ~500 mg de sodio para funcionar correctamente</a:t>
            </a:r>
          </a:p>
          <a:p>
            <a:pPr lvl="1"/>
            <a:r>
              <a:rPr lang="es-MX" sz="1800" kern="0" dirty="0"/>
              <a:t>La sal de mesa común es cloruro de sodio (NaCl)</a:t>
            </a:r>
          </a:p>
          <a:p>
            <a:pPr lvl="2"/>
            <a:r>
              <a:rPr lang="es-MX" sz="1800" kern="0" dirty="0"/>
              <a:t>Alrededor del 40% del peso del cloruro de sodio es sodio (Na)</a:t>
            </a:r>
          </a:p>
          <a:p>
            <a:pPr lvl="2"/>
            <a:r>
              <a:rPr lang="es-MX" sz="1800" kern="0" dirty="0"/>
              <a:t>El 90% del consumo de sodio de los estadounidenses proviene del cloruro de sodio</a:t>
            </a:r>
          </a:p>
          <a:p>
            <a:pPr lvl="2"/>
            <a:endParaRPr lang="es-MX" sz="1800" kern="0" dirty="0"/>
          </a:p>
          <a:p>
            <a:pPr marL="1588" lvl="1" indent="0">
              <a:buNone/>
            </a:pPr>
            <a:endParaRPr lang="es-MX" sz="1800" b="1" kern="0" dirty="0"/>
          </a:p>
          <a:p>
            <a:pPr lvl="1"/>
            <a:endParaRPr lang="es-MX" sz="1800" b="1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627380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dirty="0"/>
              <a:t>(AHA, 2015)</a:t>
            </a:r>
          </a:p>
        </p:txBody>
      </p:sp>
    </p:spTree>
    <p:extLst>
      <p:ext uri="{BB962C8B-B14F-4D97-AF65-F5344CB8AC3E}">
        <p14:creationId xmlns:p14="http://schemas.microsoft.com/office/powerpoint/2010/main" val="27312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¿Qué es el sodio?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8</a:t>
            </a:fld>
            <a:endParaRPr lang="es-MX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 bwMode="black">
          <a:xfrm>
            <a:off x="506413" y="1320800"/>
            <a:ext cx="8339137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5000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3838" indent="-222250" algn="l" rtl="0" eaLnBrk="1" fontAlgn="base" hangingPunct="1">
              <a:spcBef>
                <a:spcPct val="100000"/>
              </a:spcBef>
              <a:spcAft>
                <a:spcPct val="0"/>
              </a:spcAft>
              <a:buSzPct val="80000"/>
              <a:buChar char="•"/>
              <a:defRPr>
                <a:solidFill>
                  <a:schemeClr val="tx2"/>
                </a:solidFill>
                <a:latin typeface="+mn-lt"/>
                <a:ea typeface="+mn-ea"/>
              </a:defRPr>
            </a:lvl2pPr>
            <a:lvl3pPr marL="6937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3pPr>
            <a:lvl4pPr marL="1120775" indent="-228600" algn="l" rtl="0" eaLnBrk="1" fontAlgn="base" hangingPunct="1">
              <a:spcBef>
                <a:spcPct val="25000"/>
              </a:spcBef>
              <a:spcAft>
                <a:spcPct val="0"/>
              </a:spcAft>
              <a:buSzPct val="80000"/>
              <a:buChar char="•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16081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5pPr>
            <a:lvl6pPr marL="20653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5225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29797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4369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s-MX" sz="1800" b="1" kern="0" dirty="0"/>
              <a:t>El consumo excesivo de sodio conduce a un exceso de sodio en el torrente sanguíneo</a:t>
            </a:r>
          </a:p>
          <a:p>
            <a:endParaRPr lang="es-MX" sz="1800" b="1" kern="0" dirty="0"/>
          </a:p>
          <a:p>
            <a:r>
              <a:rPr lang="es-MX" sz="1800" kern="0" dirty="0"/>
              <a:t>Exceso de sodio en el torrente sanguíneo </a:t>
            </a:r>
            <a:r>
              <a:rPr lang="en-US" sz="1800" kern="0" dirty="0">
                <a:latin typeface="Wingdings"/>
                <a:sym typeface="Wingdings"/>
              </a:rPr>
              <a:t></a:t>
            </a:r>
            <a:r>
              <a:rPr lang="es-MX"/>
              <a:t> </a:t>
            </a:r>
            <a:r>
              <a:rPr lang="es-MX" sz="1800" kern="0" dirty="0">
                <a:sym typeface="Wingdings"/>
              </a:rPr>
              <a:t>Exceso de líquido que ingresa al torrente sanguíneo</a:t>
            </a:r>
            <a:endParaRPr lang="es-MX" sz="1800" kern="0" dirty="0"/>
          </a:p>
          <a:p>
            <a:pPr lvl="1"/>
            <a:r>
              <a:rPr lang="es-MX" sz="1800" kern="0" dirty="0"/>
              <a:t>Aumenta el volumen total de sangre en el cuerpo</a:t>
            </a:r>
          </a:p>
          <a:p>
            <a:pPr lvl="1"/>
            <a:r>
              <a:rPr lang="es-MX" sz="1800" kern="0" dirty="0"/>
              <a:t>Fluye más sangre a través del cuerpo</a:t>
            </a:r>
          </a:p>
          <a:p>
            <a:pPr lvl="1"/>
            <a:r>
              <a:rPr lang="es-MX" sz="1800" kern="0" dirty="0"/>
              <a:t>Aumenta la presión arterial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3400" y="6273800"/>
            <a:ext cx="317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dirty="0"/>
              <a:t>(AHA, 2015)</a:t>
            </a:r>
          </a:p>
        </p:txBody>
      </p:sp>
    </p:spTree>
    <p:extLst>
      <p:ext uri="{BB962C8B-B14F-4D97-AF65-F5344CB8AC3E}">
        <p14:creationId xmlns:p14="http://schemas.microsoft.com/office/powerpoint/2010/main" val="181847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Reducción del consumo de sodio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013" y="1397000"/>
            <a:ext cx="8339137" cy="4197350"/>
          </a:xfrm>
        </p:spPr>
        <p:txBody>
          <a:bodyPr/>
          <a:lstStyle/>
          <a:p>
            <a:r>
              <a:rPr lang="es-MX" b="1" dirty="0"/>
              <a:t>Una representación del sodio…</a:t>
            </a:r>
          </a:p>
          <a:p>
            <a:endParaRPr lang="es-MX" b="1" dirty="0"/>
          </a:p>
          <a:p>
            <a:pPr marL="285750" indent="-285750">
              <a:buFont typeface="Arial"/>
              <a:buChar char="•"/>
            </a:pPr>
            <a:r>
              <a:rPr lang="es-MX"/>
              <a:t>¼ cdta. de sal = 575 mg de sodio</a:t>
            </a:r>
          </a:p>
          <a:p>
            <a:pPr marL="285750" indent="-285750">
              <a:buFont typeface="Arial"/>
              <a:buChar char="•"/>
            </a:pPr>
            <a:r>
              <a:rPr lang="es-MX"/>
              <a:t>½ cdta. de sal = 1,250 mg de sodio</a:t>
            </a:r>
          </a:p>
          <a:p>
            <a:pPr marL="285750" indent="-285750">
              <a:buFont typeface="Arial"/>
              <a:buChar char="•"/>
            </a:pPr>
            <a:r>
              <a:rPr lang="es-MX"/>
              <a:t>¾ cdta. de sal = 1,725 mg de sodio</a:t>
            </a:r>
          </a:p>
          <a:p>
            <a:pPr marL="285750" indent="-285750">
              <a:buFont typeface="Arial"/>
              <a:buChar char="•"/>
            </a:pPr>
            <a:r>
              <a:rPr lang="es-MX" b="1" dirty="0"/>
              <a:t>1 cdta. de sal = 2,300 mg de sodio</a:t>
            </a:r>
          </a:p>
          <a:p>
            <a:pPr marL="285750" indent="-285750">
              <a:buFont typeface="Arial"/>
              <a:buChar char="•"/>
            </a:pPr>
            <a:endParaRPr lang="es-MX" b="1" dirty="0"/>
          </a:p>
          <a:p>
            <a:endParaRPr lang="es-MX" b="1" dirty="0"/>
          </a:p>
          <a:p>
            <a:r>
              <a:rPr lang="es-MX"/>
              <a:t>*Traten de consumir </a:t>
            </a:r>
            <a:r>
              <a:rPr lang="es-MX" b="1" dirty="0"/>
              <a:t>&lt;1,500 mg de sodio</a:t>
            </a:r>
            <a:r>
              <a:rPr lang="es-MX"/>
              <a:t> al día</a:t>
            </a:r>
          </a:p>
          <a:p>
            <a:pPr marL="285750" indent="-285750">
              <a:buFont typeface="Arial"/>
              <a:buChar char="•"/>
            </a:pPr>
            <a:r>
              <a:rPr lang="es-MX" b="1" dirty="0"/>
              <a:t>&lt;¾ cdta. de sal </a:t>
            </a:r>
            <a:r>
              <a:rPr lang="es-MX"/>
              <a:t>al día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9</a:t>
            </a:fld>
            <a:endParaRPr lang="es-MX" dirty="0"/>
          </a:p>
        </p:txBody>
      </p:sp>
      <p:sp>
        <p:nvSpPr>
          <p:cNvPr id="5" name="TextBox 4"/>
          <p:cNvSpPr txBox="1"/>
          <p:nvPr/>
        </p:nvSpPr>
        <p:spPr>
          <a:xfrm>
            <a:off x="5969000" y="6273800"/>
            <a:ext cx="2819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dirty="0"/>
              <a:t>(AHA, 2015)</a:t>
            </a:r>
          </a:p>
        </p:txBody>
      </p:sp>
    </p:spTree>
    <p:extLst>
      <p:ext uri="{BB962C8B-B14F-4D97-AF65-F5344CB8AC3E}">
        <p14:creationId xmlns:p14="http://schemas.microsoft.com/office/powerpoint/2010/main" val="84263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Y-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YMCA-Red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YMCA-Purple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Y-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YMCA-Blue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YMCA-Green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d39e3a-02b6-4e59-93ab-10e9310be298">
      <Terms xmlns="http://schemas.microsoft.com/office/infopath/2007/PartnerControls"/>
    </lcf76f155ced4ddcb4097134ff3c332f>
    <TaxCatchAll xmlns="4d2c1109-1458-4735-b2c8-46ef6d96348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A218D7BE32BE4AAD73DB9C631BF36E" ma:contentTypeVersion="13" ma:contentTypeDescription="Create a new document." ma:contentTypeScope="" ma:versionID="667c3bd722c410d4587da475f31305bb">
  <xsd:schema xmlns:xsd="http://www.w3.org/2001/XMLSchema" xmlns:xs="http://www.w3.org/2001/XMLSchema" xmlns:p="http://schemas.microsoft.com/office/2006/metadata/properties" xmlns:ns2="9dd39e3a-02b6-4e59-93ab-10e9310be298" xmlns:ns3="4d2c1109-1458-4735-b2c8-46ef6d963481" targetNamespace="http://schemas.microsoft.com/office/2006/metadata/properties" ma:root="true" ma:fieldsID="671ebf4fd7d0cd9083f3cf65fd48ab6d" ns2:_="" ns3:_="">
    <xsd:import namespace="9dd39e3a-02b6-4e59-93ab-10e9310be298"/>
    <xsd:import namespace="4d2c1109-1458-4735-b2c8-46ef6d9634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39e3a-02b6-4e59-93ab-10e9310be2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69bd9d9-1864-4172-ab27-60783841fa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2c1109-1458-4735-b2c8-46ef6d96348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1e03ec36-320a-4000-803a-072fa99a9ef0}" ma:internalName="TaxCatchAll" ma:showField="CatchAllData" ma:web="4d2c1109-1458-4735-b2c8-46ef6d9634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8B4967-4357-4F6D-AD60-8B94AB1E69A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9dd39e3a-02b6-4e59-93ab-10e9310be298"/>
    <ds:schemaRef ds:uri="4d2c1109-1458-4735-b2c8-46ef6d963481"/>
  </ds:schemaRefs>
</ds:datastoreItem>
</file>

<file path=customXml/itemProps2.xml><?xml version="1.0" encoding="utf-8"?>
<ds:datastoreItem xmlns:ds="http://schemas.openxmlformats.org/officeDocument/2006/customXml" ds:itemID="{36770A66-54A0-4CEA-AB0F-2F1C5E912B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B305A9-2E50-4A55-B091-77C574F1D7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d39e3a-02b6-4e59-93ab-10e9310be298"/>
    <ds:schemaRef ds:uri="4d2c1109-1458-4735-b2c8-46ef6d9634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23444</TotalTime>
  <Words>1604</Words>
  <Application>Microsoft Office PowerPoint</Application>
  <PresentationFormat>On-screen Show (4:3)</PresentationFormat>
  <Paragraphs>204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Verdana</vt:lpstr>
      <vt:lpstr>Wingdings</vt:lpstr>
      <vt:lpstr>blank</vt:lpstr>
      <vt:lpstr>YMCA-Red</vt:lpstr>
      <vt:lpstr>YMCA-Purple</vt:lpstr>
      <vt:lpstr>YMCA-Blue</vt:lpstr>
      <vt:lpstr>YMCA-Green</vt:lpstr>
      <vt:lpstr>Programa de Autocontrol de la Presión Arterial</vt:lpstr>
      <vt:lpstr>Reducción del consumo de sodio </vt:lpstr>
      <vt:lpstr>La nutrición y la presión arterial</vt:lpstr>
      <vt:lpstr>La nutrición y la presión arterial </vt:lpstr>
      <vt:lpstr>La nutrición y la presión arterial</vt:lpstr>
      <vt:lpstr>Reducción del consumo de sodio</vt:lpstr>
      <vt:lpstr> </vt:lpstr>
      <vt:lpstr>¿Qué es el sodio?</vt:lpstr>
      <vt:lpstr>Reducción del consumo de sodio</vt:lpstr>
      <vt:lpstr>Reducción del consumo de sodio</vt:lpstr>
      <vt:lpstr>Reducción del consumo de sodio</vt:lpstr>
      <vt:lpstr>Reducción del consumo de sodio</vt:lpstr>
      <vt:lpstr> </vt:lpstr>
      <vt:lpstr> </vt:lpstr>
      <vt:lpstr> </vt:lpstr>
      <vt:lpstr>discusión</vt:lpstr>
      <vt:lpstr>Discusión</vt:lpstr>
      <vt:lpstr>La actividad física y el control de la presión arterial</vt:lpstr>
      <vt:lpstr>La actividad física y el control de la presión arterial</vt:lpstr>
      <vt:lpstr>La actividad física y el control de la presión arterial</vt:lpstr>
      <vt:lpstr>Gracias</vt:lpstr>
    </vt:vector>
  </TitlesOfParts>
  <Company>YMCA of the USA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Pressure management program</dc:title>
  <dc:creator>Austin, Ashlee</dc:creator>
  <cp:lastModifiedBy>Catoree Joseph</cp:lastModifiedBy>
  <cp:revision>291</cp:revision>
  <dcterms:created xsi:type="dcterms:W3CDTF">2014-09-03T15:49:07Z</dcterms:created>
  <dcterms:modified xsi:type="dcterms:W3CDTF">2023-11-14T19:44:20Z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0x010100B9A218D7BE32BE4AAD73DB9C631BF36E</vt:lpwstr>
  </property>
  <property fmtid="{D5CDD505-2E9C-101B-9397-08002B2CF9AE}" pid="3" name="MediaServiceImageTags">
    <vt:lpwstr/>
  </property>
</Properties>
</file>