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91" r:id="rId4"/>
    <p:sldMasterId id="2147484004" r:id="rId5"/>
    <p:sldMasterId id="2147484017" r:id="rId6"/>
    <p:sldMasterId id="2147484030" r:id="rId7"/>
    <p:sldMasterId id="2147484043" r:id="rId8"/>
  </p:sldMasterIdLst>
  <p:notesMasterIdLst>
    <p:notesMasterId r:id="rId32"/>
  </p:notesMasterIdLst>
  <p:sldIdLst>
    <p:sldId id="346" r:id="rId9"/>
    <p:sldId id="354" r:id="rId10"/>
    <p:sldId id="351" r:id="rId11"/>
    <p:sldId id="355" r:id="rId12"/>
    <p:sldId id="356" r:id="rId13"/>
    <p:sldId id="336" r:id="rId14"/>
    <p:sldId id="360" r:id="rId15"/>
    <p:sldId id="357" r:id="rId16"/>
    <p:sldId id="337" r:id="rId17"/>
    <p:sldId id="338" r:id="rId18"/>
    <p:sldId id="339" r:id="rId19"/>
    <p:sldId id="342" r:id="rId20"/>
    <p:sldId id="341" r:id="rId21"/>
    <p:sldId id="340" r:id="rId22"/>
    <p:sldId id="348" r:id="rId23"/>
    <p:sldId id="343" r:id="rId24"/>
    <p:sldId id="359" r:id="rId25"/>
    <p:sldId id="352" r:id="rId26"/>
    <p:sldId id="353" r:id="rId27"/>
    <p:sldId id="361" r:id="rId28"/>
    <p:sldId id="362" r:id="rId29"/>
    <p:sldId id="363" r:id="rId30"/>
    <p:sldId id="347"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1pPr>
    <a:lvl2pPr marL="4572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2pPr>
    <a:lvl3pPr marL="9144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3pPr>
    <a:lvl4pPr marL="13716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4pPr>
    <a:lvl5pPr marL="18288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5pPr>
    <a:lvl6pPr marL="22860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6pPr>
    <a:lvl7pPr marL="27432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7pPr>
    <a:lvl8pPr marL="32004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8pPr>
    <a:lvl9pPr marL="36576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9pPr>
  </p:defaultTextStyle>
  <p:extLst>
    <p:ext uri="{EFAFB233-063F-42B5-8137-9DF3F51BA10A}">
      <p15:sldGuideLst xmlns:p15="http://schemas.microsoft.com/office/powerpoint/2012/main">
        <p15:guide id="1" orient="horz" pos="2160">
          <p15:clr>
            <a:srgbClr val="A4A3A4"/>
          </p15:clr>
        </p15:guide>
        <p15:guide id="2" orient="horz" pos="956">
          <p15:clr>
            <a:srgbClr val="A4A3A4"/>
          </p15:clr>
        </p15:guide>
        <p15:guide id="3" orient="horz" pos="4098">
          <p15:clr>
            <a:srgbClr val="A4A3A4"/>
          </p15:clr>
        </p15:guide>
        <p15:guide id="4" pos="2880">
          <p15:clr>
            <a:srgbClr val="A4A3A4"/>
          </p15:clr>
        </p15:guide>
        <p15:guide id="5" pos="4135">
          <p15:clr>
            <a:srgbClr val="A4A3A4"/>
          </p15:clr>
        </p15:guide>
        <p15:guide id="6" pos="3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2B31"/>
    <a:srgbClr val="F15922"/>
    <a:srgbClr val="5C2E91"/>
    <a:srgbClr val="C6168D"/>
    <a:srgbClr val="0060AF"/>
    <a:srgbClr val="DD5828"/>
    <a:srgbClr val="FFFFFF"/>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29" autoAdjust="0"/>
    <p:restoredTop sz="97013" autoAdjust="0"/>
  </p:normalViewPr>
  <p:slideViewPr>
    <p:cSldViewPr snapToGrid="0">
      <p:cViewPr varScale="1">
        <p:scale>
          <a:sx n="113" d="100"/>
          <a:sy n="113" d="100"/>
        </p:scale>
        <p:origin x="1012" y="76"/>
      </p:cViewPr>
      <p:guideLst>
        <p:guide orient="horz" pos="2160"/>
        <p:guide orient="horz" pos="956"/>
        <p:guide orient="horz" pos="4098"/>
        <p:guide pos="2880"/>
        <p:guide pos="4135"/>
        <p:guide pos="300"/>
      </p:guideLst>
    </p:cSldViewPr>
  </p:slideViewPr>
  <p:outlineViewPr>
    <p:cViewPr>
      <p:scale>
        <a:sx n="33" d="100"/>
        <a:sy n="33" d="100"/>
      </p:scale>
      <p:origin x="0" y="225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123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fld id="{F50C3D00-B2F6-4D83-A049-FE51B6E62AD3}" type="slidenum">
              <a:rPr lang="en-US"/>
              <a:pPr>
                <a:defRPr/>
              </a:pPr>
              <a:t>‹#›</a:t>
            </a:fld>
            <a:endParaRPr lang="es-MX" dirty="0"/>
          </a:p>
        </p:txBody>
      </p:sp>
    </p:spTree>
    <p:extLst>
      <p:ext uri="{BB962C8B-B14F-4D97-AF65-F5344CB8AC3E}">
        <p14:creationId xmlns:p14="http://schemas.microsoft.com/office/powerpoint/2010/main" val="3006583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a:t>
            </a:fld>
            <a:endParaRPr lang="es-MX" dirty="0"/>
          </a:p>
        </p:txBody>
      </p:sp>
    </p:spTree>
    <p:extLst>
      <p:ext uri="{BB962C8B-B14F-4D97-AF65-F5344CB8AC3E}">
        <p14:creationId xmlns:p14="http://schemas.microsoft.com/office/powerpoint/2010/main" val="3135521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Verdana" pitchFamily="64" charset="0"/>
              <a:ea typeface="ＭＳ Ｐゴシック" pitchFamily="64" charset="-128"/>
              <a:cs typeface="ＭＳ Ｐゴシック" pitchFamily="64" charset="-128"/>
            </a:endParaRPr>
          </a:p>
        </p:txBody>
      </p:sp>
      <p:sp>
        <p:nvSpPr>
          <p:cNvPr id="4" name="Slide Number Placeholder 3"/>
          <p:cNvSpPr>
            <a:spLocks noGrp="1"/>
          </p:cNvSpPr>
          <p:nvPr>
            <p:ph type="sldNum" sz="quarter" idx="10"/>
          </p:nvPr>
        </p:nvSpPr>
        <p:spPr/>
        <p:txBody>
          <a:bodyPr/>
          <a:lstStyle/>
          <a:p>
            <a:fld id="{C8A7B7B5-0FEF-449B-9C86-E0194C0F414A}" type="slidenum">
              <a:rPr lang="en-US" smtClean="0"/>
              <a:t>10</a:t>
            </a:fld>
            <a:endParaRPr lang="es-MX" dirty="0"/>
          </a:p>
        </p:txBody>
      </p:sp>
    </p:spTree>
    <p:extLst>
      <p:ext uri="{BB962C8B-B14F-4D97-AF65-F5344CB8AC3E}">
        <p14:creationId xmlns:p14="http://schemas.microsoft.com/office/powerpoint/2010/main" val="3809160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11</a:t>
            </a:fld>
            <a:endParaRPr lang="es-MX" dirty="0"/>
          </a:p>
        </p:txBody>
      </p:sp>
    </p:spTree>
    <p:extLst>
      <p:ext uri="{BB962C8B-B14F-4D97-AF65-F5344CB8AC3E}">
        <p14:creationId xmlns:p14="http://schemas.microsoft.com/office/powerpoint/2010/main" val="1058870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12</a:t>
            </a:fld>
            <a:endParaRPr lang="es-MX" dirty="0"/>
          </a:p>
        </p:txBody>
      </p:sp>
    </p:spTree>
    <p:extLst>
      <p:ext uri="{BB962C8B-B14F-4D97-AF65-F5344CB8AC3E}">
        <p14:creationId xmlns:p14="http://schemas.microsoft.com/office/powerpoint/2010/main" val="256155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13</a:t>
            </a:fld>
            <a:endParaRPr lang="es-MX" dirty="0"/>
          </a:p>
        </p:txBody>
      </p:sp>
    </p:spTree>
    <p:extLst>
      <p:ext uri="{BB962C8B-B14F-4D97-AF65-F5344CB8AC3E}">
        <p14:creationId xmlns:p14="http://schemas.microsoft.com/office/powerpoint/2010/main" val="3272561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14</a:t>
            </a:fld>
            <a:endParaRPr lang="es-MX" dirty="0"/>
          </a:p>
        </p:txBody>
      </p:sp>
    </p:spTree>
    <p:extLst>
      <p:ext uri="{BB962C8B-B14F-4D97-AF65-F5344CB8AC3E}">
        <p14:creationId xmlns:p14="http://schemas.microsoft.com/office/powerpoint/2010/main" val="392439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15</a:t>
            </a:fld>
            <a:endParaRPr lang="es-MX" dirty="0"/>
          </a:p>
        </p:txBody>
      </p:sp>
    </p:spTree>
    <p:extLst>
      <p:ext uri="{BB962C8B-B14F-4D97-AF65-F5344CB8AC3E}">
        <p14:creationId xmlns:p14="http://schemas.microsoft.com/office/powerpoint/2010/main" val="4065309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16</a:t>
            </a:fld>
            <a:endParaRPr lang="es-MX" dirty="0"/>
          </a:p>
        </p:txBody>
      </p:sp>
    </p:spTree>
    <p:extLst>
      <p:ext uri="{BB962C8B-B14F-4D97-AF65-F5344CB8AC3E}">
        <p14:creationId xmlns:p14="http://schemas.microsoft.com/office/powerpoint/2010/main" val="3289520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17</a:t>
            </a:fld>
            <a:endParaRPr lang="es-MX" dirty="0"/>
          </a:p>
        </p:txBody>
      </p:sp>
    </p:spTree>
    <p:extLst>
      <p:ext uri="{BB962C8B-B14F-4D97-AF65-F5344CB8AC3E}">
        <p14:creationId xmlns:p14="http://schemas.microsoft.com/office/powerpoint/2010/main" val="3289520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18</a:t>
            </a:fld>
            <a:endParaRPr lang="es-MX" dirty="0"/>
          </a:p>
        </p:txBody>
      </p:sp>
    </p:spTree>
    <p:extLst>
      <p:ext uri="{BB962C8B-B14F-4D97-AF65-F5344CB8AC3E}">
        <p14:creationId xmlns:p14="http://schemas.microsoft.com/office/powerpoint/2010/main" val="3376644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Verdana" pitchFamily="64" charset="0"/>
              <a:ea typeface="ＭＳ Ｐゴシック" pitchFamily="64" charset="-128"/>
              <a:cs typeface="ＭＳ Ｐゴシック" pitchFamily="64" charset="-128"/>
            </a:endParaRP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19</a:t>
            </a:fld>
            <a:endParaRPr lang="es-MX" dirty="0"/>
          </a:p>
        </p:txBody>
      </p:sp>
    </p:spTree>
    <p:extLst>
      <p:ext uri="{BB962C8B-B14F-4D97-AF65-F5344CB8AC3E}">
        <p14:creationId xmlns:p14="http://schemas.microsoft.com/office/powerpoint/2010/main" val="153021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a:t>
            </a:fld>
            <a:endParaRPr lang="es-MX" dirty="0"/>
          </a:p>
        </p:txBody>
      </p:sp>
    </p:spTree>
    <p:extLst>
      <p:ext uri="{BB962C8B-B14F-4D97-AF65-F5344CB8AC3E}">
        <p14:creationId xmlns:p14="http://schemas.microsoft.com/office/powerpoint/2010/main" val="1913946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20</a:t>
            </a:fld>
            <a:endParaRPr lang="es-MX" dirty="0"/>
          </a:p>
        </p:txBody>
      </p:sp>
    </p:spTree>
    <p:extLst>
      <p:ext uri="{BB962C8B-B14F-4D97-AF65-F5344CB8AC3E}">
        <p14:creationId xmlns:p14="http://schemas.microsoft.com/office/powerpoint/2010/main" val="1364276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21</a:t>
            </a:fld>
            <a:endParaRPr lang="es-MX" dirty="0"/>
          </a:p>
        </p:txBody>
      </p:sp>
    </p:spTree>
    <p:extLst>
      <p:ext uri="{BB962C8B-B14F-4D97-AF65-F5344CB8AC3E}">
        <p14:creationId xmlns:p14="http://schemas.microsoft.com/office/powerpoint/2010/main" val="875946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22</a:t>
            </a:fld>
            <a:endParaRPr lang="es-MX" dirty="0"/>
          </a:p>
        </p:txBody>
      </p:sp>
    </p:spTree>
    <p:extLst>
      <p:ext uri="{BB962C8B-B14F-4D97-AF65-F5344CB8AC3E}">
        <p14:creationId xmlns:p14="http://schemas.microsoft.com/office/powerpoint/2010/main" val="4193792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23</a:t>
            </a:fld>
            <a:endParaRPr lang="es-MX" dirty="0"/>
          </a:p>
        </p:txBody>
      </p:sp>
    </p:spTree>
    <p:extLst>
      <p:ext uri="{BB962C8B-B14F-4D97-AF65-F5344CB8AC3E}">
        <p14:creationId xmlns:p14="http://schemas.microsoft.com/office/powerpoint/2010/main" val="391821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3</a:t>
            </a:fld>
            <a:endParaRPr lang="es-MX" dirty="0"/>
          </a:p>
        </p:txBody>
      </p:sp>
    </p:spTree>
    <p:extLst>
      <p:ext uri="{BB962C8B-B14F-4D97-AF65-F5344CB8AC3E}">
        <p14:creationId xmlns:p14="http://schemas.microsoft.com/office/powerpoint/2010/main" val="3241755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4</a:t>
            </a:fld>
            <a:endParaRPr lang="es-MX" dirty="0"/>
          </a:p>
        </p:txBody>
      </p:sp>
    </p:spTree>
    <p:extLst>
      <p:ext uri="{BB962C8B-B14F-4D97-AF65-F5344CB8AC3E}">
        <p14:creationId xmlns:p14="http://schemas.microsoft.com/office/powerpoint/2010/main" val="3481751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Verdana" pitchFamily="64" charset="0"/>
              <a:ea typeface="ＭＳ Ｐゴシック" pitchFamily="64" charset="-128"/>
              <a:cs typeface="ＭＳ Ｐゴシック" pitchFamily="64" charset="-128"/>
            </a:endParaRPr>
          </a:p>
          <a:p>
            <a:pPr marL="171450" indent="-171450">
              <a:buFontTx/>
              <a:buChar char="-"/>
            </a:pPr>
            <a:endParaRPr lang="en-US" sz="1200" b="0" i="0" kern="1200" dirty="0">
              <a:solidFill>
                <a:schemeClr val="tx1"/>
              </a:solidFill>
              <a:effectLst/>
              <a:latin typeface="Verdana" pitchFamily="64" charset="0"/>
              <a:ea typeface="ＭＳ Ｐゴシック" pitchFamily="64" charset="-128"/>
              <a:cs typeface="ＭＳ Ｐゴシック" pitchFamily="64" charset="-128"/>
            </a:endParaRP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5</a:t>
            </a:fld>
            <a:endParaRPr lang="es-MX" dirty="0"/>
          </a:p>
        </p:txBody>
      </p:sp>
    </p:spTree>
    <p:extLst>
      <p:ext uri="{BB962C8B-B14F-4D97-AF65-F5344CB8AC3E}">
        <p14:creationId xmlns:p14="http://schemas.microsoft.com/office/powerpoint/2010/main" val="3481751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6</a:t>
            </a:fld>
            <a:endParaRPr lang="es-MX" dirty="0"/>
          </a:p>
        </p:txBody>
      </p:sp>
    </p:spTree>
    <p:extLst>
      <p:ext uri="{BB962C8B-B14F-4D97-AF65-F5344CB8AC3E}">
        <p14:creationId xmlns:p14="http://schemas.microsoft.com/office/powerpoint/2010/main" val="97725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7</a:t>
            </a:fld>
            <a:endParaRPr lang="es-MX" dirty="0"/>
          </a:p>
        </p:txBody>
      </p:sp>
    </p:spTree>
    <p:extLst>
      <p:ext uri="{BB962C8B-B14F-4D97-AF65-F5344CB8AC3E}">
        <p14:creationId xmlns:p14="http://schemas.microsoft.com/office/powerpoint/2010/main" val="651205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8</a:t>
            </a:fld>
            <a:endParaRPr lang="es-MX" dirty="0"/>
          </a:p>
        </p:txBody>
      </p:sp>
    </p:spTree>
    <p:extLst>
      <p:ext uri="{BB962C8B-B14F-4D97-AF65-F5344CB8AC3E}">
        <p14:creationId xmlns:p14="http://schemas.microsoft.com/office/powerpoint/2010/main" val="1126258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Verdana" pitchFamily="64" charset="0"/>
              <a:ea typeface="ＭＳ Ｐゴシック" pitchFamily="64" charset="-128"/>
              <a:cs typeface="ＭＳ Ｐゴシック" pitchFamily="64" charset="-128"/>
            </a:endParaRPr>
          </a:p>
        </p:txBody>
      </p:sp>
      <p:sp>
        <p:nvSpPr>
          <p:cNvPr id="4" name="Slide Number Placeholder 3"/>
          <p:cNvSpPr>
            <a:spLocks noGrp="1"/>
          </p:cNvSpPr>
          <p:nvPr>
            <p:ph type="sldNum" sz="quarter" idx="10"/>
          </p:nvPr>
        </p:nvSpPr>
        <p:spPr/>
        <p:txBody>
          <a:bodyPr/>
          <a:lstStyle/>
          <a:p>
            <a:fld id="{C8A7B7B5-0FEF-449B-9C86-E0194C0F414A}" type="slidenum">
              <a:rPr lang="en-US" smtClean="0"/>
              <a:t>9</a:t>
            </a:fld>
            <a:endParaRPr lang="es-MX" dirty="0"/>
          </a:p>
        </p:txBody>
      </p:sp>
    </p:spTree>
    <p:extLst>
      <p:ext uri="{BB962C8B-B14F-4D97-AF65-F5344CB8AC3E}">
        <p14:creationId xmlns:p14="http://schemas.microsoft.com/office/powerpoint/2010/main" val="1224443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July 12, 2016</a:t>
            </a:fld>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2116" y="1068831"/>
            <a:ext cx="1692161" cy="4600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July 12, 2016</a:t>
            </a:fld>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2116" y="1068831"/>
            <a:ext cx="1692161" cy="46000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65392" y="1068831"/>
            <a:ext cx="1692161" cy="460005"/>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July 12, 2016</a:t>
            </a:fld>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July 12, 2016</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5392" y="1068831"/>
            <a:ext cx="1692161" cy="46000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July 12, 2016</a:t>
            </a:fld>
            <a:endParaRPr lang="en-US"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607" y="466725"/>
            <a:ext cx="1374588" cy="105156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July 12, 2016</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July 12, 2016</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July 12, 2016</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July 12, 2016</a:t>
            </a:fld>
            <a:endParaRPr lang="en-US"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July 12, 2016</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July 12, 2016</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July 12, 2016</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5393" y="1069848"/>
            <a:ext cx="1692161" cy="460005"/>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July 12, 2016</a:t>
            </a:fld>
            <a:endParaRPr lang="en-US"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July 12, 2016</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July 12, 2016</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July 12, 2016</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July 12, 2016</a:t>
            </a:fld>
            <a:endParaRPr lang="en-US"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2"/>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July 12, 2016</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July 12, 2016</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July 12, 2016</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120DD13-817A-4699-BF65-9E7DFFA8A0CF}" type="datetimeFigureOut">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561DBA-005C-4324-9CAC-9010A6A5B4ED}" type="slidenum">
              <a:rPr lang="en-US" smtClean="0"/>
              <a:t>‹#›</a:t>
            </a:fld>
            <a:endParaRPr lang="en-US" dirty="0"/>
          </a:p>
        </p:txBody>
      </p:sp>
    </p:spTree>
    <p:extLst>
      <p:ext uri="{BB962C8B-B14F-4D97-AF65-F5344CB8AC3E}">
        <p14:creationId xmlns:p14="http://schemas.microsoft.com/office/powerpoint/2010/main" val="296830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4003" r:id="rId4"/>
    <p:sldLayoutId id="2147484071"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56" r:id="rId14"/>
    <p:sldLayoutId id="2147484057" r:id="rId15"/>
    <p:sldLayoutId id="2147484058" r:id="rId16"/>
  </p:sldLayoutIdLst>
  <p:hf hdr="0" ftr="0" dt="0"/>
  <p:txStyles>
    <p:titleStyle>
      <a:lvl1pPr algn="l" rtl="0" eaLnBrk="1" fontAlgn="base" hangingPunct="1">
        <a:spcBef>
          <a:spcPct val="0"/>
        </a:spcBef>
        <a:spcAft>
          <a:spcPct val="0"/>
        </a:spcAft>
        <a:defRPr sz="2600" b="1" cap="all" baseline="0">
          <a:solidFill>
            <a:schemeClr val="accent1"/>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72"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59" r:id="rId14"/>
    <p:sldLayoutId id="2147484060" r:id="rId15"/>
    <p:sldLayoutId id="2147484061" r:id="rId16"/>
  </p:sldLayoutIdLst>
  <p:hf hdr="0" ftr="0" dt="0"/>
  <p:txStyles>
    <p:titleStyle>
      <a:lvl1pPr algn="l" rtl="0" eaLnBrk="1" fontAlgn="base" hangingPunct="1">
        <a:spcBef>
          <a:spcPct val="0"/>
        </a:spcBef>
        <a:spcAft>
          <a:spcPct val="0"/>
        </a:spcAft>
        <a:defRPr sz="2600" b="1" cap="all" baseline="0">
          <a:solidFill>
            <a:schemeClr val="accent2"/>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73"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62" r:id="rId14"/>
    <p:sldLayoutId id="2147484063" r:id="rId15"/>
    <p:sldLayoutId id="2147484064" r:id="rId16"/>
  </p:sldLayoutIdLst>
  <p:hf hdr="0" ftr="0" dt="0"/>
  <p:txStyles>
    <p:titleStyle>
      <a:lvl1pPr algn="l" rtl="0" eaLnBrk="1" fontAlgn="base" hangingPunct="1">
        <a:spcBef>
          <a:spcPct val="0"/>
        </a:spcBef>
        <a:spcAft>
          <a:spcPct val="0"/>
        </a:spcAft>
        <a:defRPr sz="2600" b="1" cap="all" baseline="0">
          <a:solidFill>
            <a:schemeClr val="accent3"/>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7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65" r:id="rId14"/>
    <p:sldLayoutId id="2147484066" r:id="rId15"/>
    <p:sldLayoutId id="2147484067" r:id="rId16"/>
  </p:sldLayoutIdLst>
  <p:hf hdr="0" ftr="0" dt="0"/>
  <p:txStyles>
    <p:titleStyle>
      <a:lvl1pPr algn="l" rtl="0" eaLnBrk="1" fontAlgn="base" hangingPunct="1">
        <a:spcBef>
          <a:spcPct val="0"/>
        </a:spcBef>
        <a:spcAft>
          <a:spcPct val="0"/>
        </a:spcAft>
        <a:defRPr sz="2600" b="1" cap="all" baseline="0">
          <a:solidFill>
            <a:schemeClr val="accent4"/>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75"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68" r:id="rId14"/>
    <p:sldLayoutId id="2147484069" r:id="rId15"/>
    <p:sldLayoutId id="2147484070" r:id="rId16"/>
    <p:sldLayoutId id="2147484076" r:id="rId17"/>
  </p:sldLayoutIdLst>
  <p:hf hdr="0" ftr="0" dt="0"/>
  <p:txStyles>
    <p:title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65.xml"/><Relationship Id="rId4" Type="http://schemas.openxmlformats.org/officeDocument/2006/relationships/image" Target="../media/image28.jp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66.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7873" y="3948540"/>
            <a:ext cx="4133770" cy="1312718"/>
          </a:xfrm>
        </p:spPr>
        <p:txBody>
          <a:bodyPr/>
          <a:lstStyle/>
          <a:p>
            <a:r>
              <a:rPr lang="es-MX" dirty="0"/>
              <a:t>Cómo comprar, preparar y cocinar </a:t>
            </a:r>
            <a:br>
              <a:rPr lang="es-MX" dirty="0"/>
            </a:br>
            <a:r>
              <a:rPr lang="es-MX" dirty="0"/>
              <a:t>los alimentos para un mejor control </a:t>
            </a:r>
            <a:br>
              <a:rPr lang="es-MX" dirty="0"/>
            </a:br>
            <a:r>
              <a:rPr lang="es-MX" dirty="0"/>
              <a:t>de la presión arterial</a:t>
            </a:r>
          </a:p>
        </p:txBody>
      </p:sp>
      <p:sp>
        <p:nvSpPr>
          <p:cNvPr id="4" name="Text Placeholder 3"/>
          <p:cNvSpPr>
            <a:spLocks noGrp="1"/>
          </p:cNvSpPr>
          <p:nvPr>
            <p:ph type="body" sz="quarter" idx="14"/>
          </p:nvPr>
        </p:nvSpPr>
        <p:spPr>
          <a:xfrm>
            <a:off x="154598" y="6379533"/>
            <a:ext cx="2375951" cy="316195"/>
          </a:xfrm>
        </p:spPr>
        <p:txBody>
          <a:bodyPr/>
          <a:lstStyle/>
          <a:p>
            <a:r>
              <a:rPr lang="es-MX"/>
              <a:t>© 2015 YMCA of the USA</a:t>
            </a:r>
          </a:p>
          <a:p>
            <a:endParaRPr lang="es-MX"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5724" y="3512223"/>
            <a:ext cx="4182221" cy="3345777"/>
          </a:xfrm>
          <a:prstGeom prst="rect">
            <a:avLst/>
          </a:prstGeom>
        </p:spPr>
      </p:pic>
      <p:sp>
        <p:nvSpPr>
          <p:cNvPr id="9" name="Title 19"/>
          <p:cNvSpPr>
            <a:spLocks noGrp="1"/>
          </p:cNvSpPr>
          <p:nvPr>
            <p:ph type="ctrTitle"/>
          </p:nvPr>
        </p:nvSpPr>
        <p:spPr>
          <a:xfrm>
            <a:off x="295275" y="1880480"/>
            <a:ext cx="8697913" cy="1638300"/>
          </a:xfrm>
        </p:spPr>
        <p:txBody>
          <a:bodyPr/>
          <a:lstStyle/>
          <a:p>
            <a:pPr>
              <a:lnSpc>
                <a:spcPct val="90000"/>
              </a:lnSpc>
            </a:pPr>
            <a:r>
              <a:rPr lang="es-MX" sz="4700" dirty="0"/>
              <a:t>Programa de Autocontrol de </a:t>
            </a:r>
            <a:br>
              <a:rPr lang="es-MX" sz="4700" dirty="0"/>
            </a:br>
            <a:r>
              <a:rPr lang="es-MX" sz="4700" dirty="0"/>
              <a:t>la Presión Arterial</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1847" y="1032367"/>
            <a:ext cx="2663473" cy="500307"/>
          </a:xfrm>
          <a:prstGeom prst="rect">
            <a:avLst/>
          </a:prstGeom>
        </p:spPr>
      </p:pic>
    </p:spTree>
    <p:extLst>
      <p:ext uri="{BB962C8B-B14F-4D97-AF65-F5344CB8AC3E}">
        <p14:creationId xmlns:p14="http://schemas.microsoft.com/office/powerpoint/2010/main" val="4067648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155866" y="1925543"/>
            <a:ext cx="6586846" cy="4627645"/>
          </a:xfrm>
        </p:spPr>
      </p:pic>
      <p:sp>
        <p:nvSpPr>
          <p:cNvPr id="5" name="Title 1"/>
          <p:cNvSpPr txBox="1">
            <a:spLocks/>
          </p:cNvSpPr>
          <p:nvPr/>
        </p:nvSpPr>
        <p:spPr>
          <a:xfrm>
            <a:off x="308758" y="320634"/>
            <a:ext cx="8546317" cy="1004929"/>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s-MX" kern="0" dirty="0"/>
              <a:t>Cómo comprar alimentos saludables para la presión arterial</a:t>
            </a:r>
          </a:p>
        </p:txBody>
      </p:sp>
      <p:sp>
        <p:nvSpPr>
          <p:cNvPr id="6" name="Content Placeholder 6"/>
          <p:cNvSpPr txBox="1">
            <a:spLocks/>
          </p:cNvSpPr>
          <p:nvPr/>
        </p:nvSpPr>
        <p:spPr bwMode="black">
          <a:xfrm>
            <a:off x="614940" y="1325563"/>
            <a:ext cx="8339137" cy="617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s-MX" sz="2000" b="1" kern="0" dirty="0"/>
              <a:t>Etiquetas de información nutricional: </a:t>
            </a:r>
            <a:br>
              <a:rPr lang="es-MX" sz="2000" b="1" kern="0" dirty="0"/>
            </a:br>
            <a:r>
              <a:rPr lang="es-MX" sz="2000" b="1" kern="0" dirty="0"/>
              <a:t>¿Qué cereal es más saludable para el corazón?</a:t>
            </a:r>
          </a:p>
        </p:txBody>
      </p:sp>
    </p:spTree>
    <p:extLst>
      <p:ext uri="{BB962C8B-B14F-4D97-AF65-F5344CB8AC3E}">
        <p14:creationId xmlns:p14="http://schemas.microsoft.com/office/powerpoint/2010/main" val="3664762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3981AustinA\Downloads\2014-06-19_AOF_5648_RGB.jpe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750" y="3348842"/>
            <a:ext cx="4386446" cy="350915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54013" y="1479578"/>
            <a:ext cx="8599982" cy="5062160"/>
          </a:xfrm>
        </p:spPr>
        <p:txBody>
          <a:bodyPr>
            <a:normAutofit/>
          </a:bodyPr>
          <a:lstStyle/>
          <a:p>
            <a:pPr marL="285750" indent="-285750">
              <a:buFont typeface="Arial" panose="020B0604020202020204" pitchFamily="34" charset="0"/>
              <a:buChar char="•"/>
            </a:pPr>
            <a:r>
              <a:rPr lang="es-MX" dirty="0"/>
              <a:t>Sazonen sus comidas con mezclas de condimentos sin sal, hierbas y especias frescas o secas, o limón fresco y jugo de limón. </a:t>
            </a:r>
          </a:p>
          <a:p>
            <a:pPr marL="285750" indent="-285750">
              <a:spcBef>
                <a:spcPts val="880"/>
              </a:spcBef>
              <a:buFont typeface="Arial" panose="020B0604020202020204" pitchFamily="34" charset="0"/>
              <a:buChar char="•"/>
            </a:pPr>
            <a:r>
              <a:rPr lang="es-MX" dirty="0"/>
              <a:t>Cocinen el arroz, la pasta y los cereales calientes sin sal. </a:t>
            </a:r>
          </a:p>
          <a:p>
            <a:pPr marL="285750" indent="-285750">
              <a:spcBef>
                <a:spcPts val="880"/>
              </a:spcBef>
              <a:buFont typeface="Arial" panose="020B0604020202020204" pitchFamily="34" charset="0"/>
              <a:buChar char="•"/>
            </a:pPr>
            <a:r>
              <a:rPr lang="es-MX" dirty="0"/>
              <a:t>Enjuaguen los alimentos enlatados, como el atún y los frijoles, </a:t>
            </a:r>
            <a:br>
              <a:rPr lang="es-MX" dirty="0"/>
            </a:br>
            <a:r>
              <a:rPr lang="es-MX" dirty="0"/>
              <a:t>para quitarles parte del sodio.</a:t>
            </a:r>
          </a:p>
          <a:p>
            <a:pPr marL="285750" indent="-285750">
              <a:spcBef>
                <a:spcPts val="880"/>
              </a:spcBef>
              <a:buFont typeface="Arial" panose="020B0604020202020204" pitchFamily="34" charset="0"/>
              <a:buChar char="•"/>
            </a:pPr>
            <a:r>
              <a:rPr lang="es-MX" dirty="0"/>
              <a:t>Retiren el salero del área de preparación y de la mesa.</a:t>
            </a:r>
          </a:p>
          <a:p>
            <a:pPr marL="0" indent="0">
              <a:buNone/>
            </a:pPr>
            <a:endParaRPr lang="es-MX" dirty="0"/>
          </a:p>
          <a:p>
            <a:pPr marL="0" indent="0">
              <a:buNone/>
            </a:pPr>
            <a:endParaRPr lang="es-MX" dirty="0"/>
          </a:p>
          <a:p>
            <a:pPr marL="0" indent="0" algn="r">
              <a:buNone/>
            </a:pPr>
            <a:endParaRPr lang="es-MX" sz="1800" dirty="0"/>
          </a:p>
          <a:p>
            <a:pPr marL="0" indent="0" algn="r">
              <a:buNone/>
            </a:pPr>
            <a:endParaRPr lang="es-MX" dirty="0"/>
          </a:p>
          <a:p>
            <a:pPr marL="0" indent="0" algn="r">
              <a:buNone/>
            </a:pPr>
            <a:endParaRPr lang="es-MX" sz="1800" dirty="0"/>
          </a:p>
          <a:p>
            <a:pPr marL="0" indent="0" algn="r">
              <a:buNone/>
            </a:pPr>
            <a:endParaRPr lang="es-MX" sz="1400" dirty="0"/>
          </a:p>
          <a:p>
            <a:pPr marL="0" indent="0" algn="r">
              <a:buNone/>
            </a:pPr>
            <a:r>
              <a:rPr lang="es-MX" sz="1400" dirty="0"/>
              <a:t>(NHLBI, 2015)</a:t>
            </a:r>
          </a:p>
        </p:txBody>
      </p:sp>
      <p:sp>
        <p:nvSpPr>
          <p:cNvPr id="6"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s-MX" kern="0" dirty="0"/>
              <a:t>Cómo preparar los alimentos para un mejor control de la presión arterial</a:t>
            </a:r>
          </a:p>
        </p:txBody>
      </p:sp>
    </p:spTree>
    <p:extLst>
      <p:ext uri="{BB962C8B-B14F-4D97-AF65-F5344CB8AC3E}">
        <p14:creationId xmlns:p14="http://schemas.microsoft.com/office/powerpoint/2010/main" val="626809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400800"/>
            <a:ext cx="8763000" cy="307777"/>
          </a:xfrm>
          <a:prstGeom prst="rect">
            <a:avLst/>
          </a:prstGeom>
          <a:noFill/>
        </p:spPr>
        <p:txBody>
          <a:bodyPr wrap="square" rtlCol="0">
            <a:spAutoFit/>
          </a:bodyPr>
          <a:lstStyle/>
          <a:p>
            <a:pPr algn="r"/>
            <a:r>
              <a:rPr lang="es-MX" sz="1400" dirty="0">
                <a:solidFill>
                  <a:schemeClr val="tx2"/>
                </a:solidFill>
              </a:rPr>
              <a:t>(NHLBI, 2013)</a:t>
            </a:r>
          </a:p>
        </p:txBody>
      </p:sp>
      <p:sp>
        <p:nvSpPr>
          <p:cNvPr id="4"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s-MX" kern="0" dirty="0"/>
              <a:t>Cómo cocinar los alimentos para un mejor control de la presión arterial</a:t>
            </a:r>
          </a:p>
        </p:txBody>
      </p:sp>
      <p:sp>
        <p:nvSpPr>
          <p:cNvPr id="6" name="Content Placeholder 6"/>
          <p:cNvSpPr txBox="1">
            <a:spLocks/>
          </p:cNvSpPr>
          <p:nvPr/>
        </p:nvSpPr>
        <p:spPr bwMode="black">
          <a:xfrm>
            <a:off x="515938" y="1345261"/>
            <a:ext cx="8339137" cy="462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s-MX" sz="1800" b="1" kern="0" dirty="0"/>
              <a:t>¿Cómo podemos usar hierbas y especias en los alimentos </a:t>
            </a:r>
            <a:br>
              <a:rPr lang="es-MX" sz="1800" b="1" kern="0" dirty="0"/>
            </a:br>
            <a:r>
              <a:rPr lang="es-MX" sz="1800" b="1" kern="0" dirty="0"/>
              <a:t>que comemos todos los días?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510" y="1957691"/>
            <a:ext cx="5955792" cy="4443984"/>
          </a:xfrm>
          <a:prstGeom prst="rect">
            <a:avLst/>
          </a:prstGeom>
        </p:spPr>
      </p:pic>
    </p:spTree>
    <p:extLst>
      <p:ext uri="{BB962C8B-B14F-4D97-AF65-F5344CB8AC3E}">
        <p14:creationId xmlns:p14="http://schemas.microsoft.com/office/powerpoint/2010/main" val="1546927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863" y="1570566"/>
            <a:ext cx="8339137" cy="4375150"/>
          </a:xfrm>
        </p:spPr>
        <p:txBody>
          <a:bodyPr>
            <a:normAutofit/>
          </a:bodyPr>
          <a:lstStyle/>
          <a:p>
            <a:r>
              <a:rPr lang="es-MX" sz="2100" b="1" dirty="0"/>
              <a:t>¿Qué otras cosas pueden hacer en casa para reducir el consumo de sodio?</a:t>
            </a:r>
            <a:endParaRPr lang="es-MX" dirty="0"/>
          </a:p>
          <a:p>
            <a:pPr marL="285750" indent="-285750">
              <a:buFont typeface="Arial" panose="020B0604020202020204" pitchFamily="34" charset="0"/>
              <a:buChar char="•"/>
            </a:pPr>
            <a:r>
              <a:rPr lang="es-MX" dirty="0"/>
              <a:t>Sustituyan la mantequilla y el aceite con agua o caldos bajos en sodio para sofreír.</a:t>
            </a:r>
          </a:p>
          <a:p>
            <a:pPr marL="285750" indent="-285750">
              <a:buFont typeface="Arial" panose="020B0604020202020204" pitchFamily="34" charset="0"/>
              <a:buChar char="•"/>
            </a:pPr>
            <a:r>
              <a:rPr lang="es-MX" dirty="0"/>
              <a:t>Utilicen opciones con menos grasa en sus recetas.</a:t>
            </a:r>
          </a:p>
          <a:p>
            <a:pPr marL="285750" indent="-285750">
              <a:buFont typeface="Arial" panose="020B0604020202020204" pitchFamily="34" charset="0"/>
              <a:buChar char="•"/>
            </a:pPr>
            <a:r>
              <a:rPr lang="es-MX" dirty="0"/>
              <a:t>Utilicen condimentos con menos grasa y menos sodio cuando estén disponibles.</a:t>
            </a:r>
          </a:p>
          <a:p>
            <a:pPr marL="285750" indent="-285750">
              <a:buFont typeface="Arial" panose="020B0604020202020204" pitchFamily="34" charset="0"/>
              <a:buChar char="•"/>
            </a:pPr>
            <a:r>
              <a:rPr lang="es-MX" dirty="0"/>
              <a:t>Sustituyan la mayonesa o la crema agria con yogur griego o requesón.</a:t>
            </a:r>
          </a:p>
          <a:p>
            <a:pPr marL="285750" indent="-285750">
              <a:buFont typeface="Arial" panose="020B0604020202020204" pitchFamily="34" charset="0"/>
              <a:buChar char="•"/>
            </a:pPr>
            <a:r>
              <a:rPr lang="es-MX" dirty="0"/>
              <a:t>Sustituyan las carnes grasosas con frijoles y otros vegetales en sus recetas.</a:t>
            </a:r>
          </a:p>
        </p:txBody>
      </p:sp>
      <p:sp>
        <p:nvSpPr>
          <p:cNvPr id="4" name="TextBox 3"/>
          <p:cNvSpPr txBox="1"/>
          <p:nvPr/>
        </p:nvSpPr>
        <p:spPr>
          <a:xfrm>
            <a:off x="6650182" y="6400800"/>
            <a:ext cx="2112818" cy="307777"/>
          </a:xfrm>
          <a:prstGeom prst="rect">
            <a:avLst/>
          </a:prstGeom>
          <a:noFill/>
        </p:spPr>
        <p:txBody>
          <a:bodyPr wrap="square" rtlCol="0">
            <a:spAutoFit/>
          </a:bodyPr>
          <a:lstStyle/>
          <a:p>
            <a:r>
              <a:rPr lang="es-MX" sz="1400" dirty="0">
                <a:solidFill>
                  <a:schemeClr val="tx2"/>
                </a:solidFill>
              </a:rPr>
              <a:t>(Mayo Clinic, 2014)</a:t>
            </a:r>
          </a:p>
        </p:txBody>
      </p:sp>
      <p:sp>
        <p:nvSpPr>
          <p:cNvPr id="6"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s-MX" kern="0" dirty="0"/>
              <a:t>Cómo cocinar los alimentos para un mejor control de la presión arterial</a:t>
            </a:r>
          </a:p>
        </p:txBody>
      </p:sp>
    </p:spTree>
    <p:extLst>
      <p:ext uri="{BB962C8B-B14F-4D97-AF65-F5344CB8AC3E}">
        <p14:creationId xmlns:p14="http://schemas.microsoft.com/office/powerpoint/2010/main" val="27903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8764" y="1828800"/>
            <a:ext cx="8194386" cy="4746781"/>
          </a:xfrm>
        </p:spPr>
        <p:txBody>
          <a:bodyPr>
            <a:normAutofit lnSpcReduction="10000"/>
          </a:bodyPr>
          <a:lstStyle/>
          <a:p>
            <a:r>
              <a:rPr lang="es-MX" sz="2400" b="1" dirty="0"/>
              <a:t>Utensilios de cocina</a:t>
            </a:r>
          </a:p>
          <a:p>
            <a:pPr lvl="1"/>
            <a:r>
              <a:rPr lang="es-MX" sz="1900" dirty="0"/>
              <a:t>Batería de cocina antiadherente</a:t>
            </a:r>
          </a:p>
          <a:p>
            <a:pPr lvl="1"/>
            <a:r>
              <a:rPr lang="es-MX" sz="1900" dirty="0"/>
              <a:t>Vaporizador de vegetales</a:t>
            </a:r>
          </a:p>
          <a:p>
            <a:pPr lvl="1"/>
            <a:r>
              <a:rPr lang="es-MX" sz="1900" dirty="0"/>
              <a:t>Especiero giratorio o prensa de ajo</a:t>
            </a:r>
          </a:p>
          <a:p>
            <a:pPr marL="411480" lvl="1" indent="0">
              <a:buNone/>
            </a:pPr>
            <a:endParaRPr lang="es-MX" sz="3000" dirty="0"/>
          </a:p>
          <a:p>
            <a:pPr marL="411480" lvl="1" indent="0">
              <a:buNone/>
            </a:pPr>
            <a:endParaRPr lang="es-MX" sz="3000" dirty="0"/>
          </a:p>
          <a:p>
            <a:pPr marL="411480" lvl="1" indent="0" algn="r">
              <a:buNone/>
            </a:pPr>
            <a:endParaRPr lang="es-MX" sz="1400" dirty="0"/>
          </a:p>
          <a:p>
            <a:pPr marL="411480" lvl="1" indent="0" algn="r">
              <a:buNone/>
            </a:pPr>
            <a:r>
              <a:rPr lang="es-MX" sz="1400" dirty="0"/>
              <a:t>(Mayo Clinic, 2014)</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386157">
            <a:off x="5374017" y="1743673"/>
            <a:ext cx="2166141" cy="21210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26087" y="3562998"/>
            <a:ext cx="1896565" cy="189656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rot="19897287">
            <a:off x="3586717" y="4536016"/>
            <a:ext cx="1952846" cy="167619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6615" y="4620855"/>
            <a:ext cx="2170024" cy="1792122"/>
          </a:xfrm>
          <a:prstGeom prst="rect">
            <a:avLst/>
          </a:prstGeom>
        </p:spPr>
      </p:pic>
      <p:cxnSp>
        <p:nvCxnSpPr>
          <p:cNvPr id="9" name="Straight Arrow Connector 8"/>
          <p:cNvCxnSpPr/>
          <p:nvPr/>
        </p:nvCxnSpPr>
        <p:spPr bwMode="auto">
          <a:xfrm>
            <a:off x="3305714" y="2771227"/>
            <a:ext cx="1840444" cy="159488"/>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bwMode="auto">
          <a:xfrm>
            <a:off x="3999707" y="3189563"/>
            <a:ext cx="2526355" cy="959687"/>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bwMode="auto">
          <a:xfrm>
            <a:off x="3764478" y="3929983"/>
            <a:ext cx="541708" cy="1010286"/>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bwMode="auto">
          <a:xfrm flipH="1">
            <a:off x="1900052" y="3929983"/>
            <a:ext cx="152378" cy="832022"/>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21"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s-MX" kern="0" dirty="0"/>
              <a:t>Cómo cocinar los alimentos para un mejor control de la presión arterial</a:t>
            </a:r>
          </a:p>
        </p:txBody>
      </p:sp>
    </p:spTree>
    <p:extLst>
      <p:ext uri="{BB962C8B-B14F-4D97-AF65-F5344CB8AC3E}">
        <p14:creationId xmlns:p14="http://schemas.microsoft.com/office/powerpoint/2010/main" val="2279406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2608" y="374903"/>
            <a:ext cx="8732520" cy="3951563"/>
          </a:xfrm>
        </p:spPr>
        <p:txBody>
          <a:bodyPr/>
          <a:lstStyle/>
          <a:p>
            <a:r>
              <a:rPr lang="es-MX" dirty="0"/>
              <a:t>Actividad:</a:t>
            </a:r>
            <a:br>
              <a:rPr dirty="0"/>
            </a:br>
            <a:r>
              <a:rPr lang="es-MX" sz="4000" dirty="0"/>
              <a:t>Renovación de receta</a:t>
            </a:r>
          </a:p>
        </p:txBody>
      </p:sp>
    </p:spTree>
    <p:extLst>
      <p:ext uri="{BB962C8B-B14F-4D97-AF65-F5344CB8AC3E}">
        <p14:creationId xmlns:p14="http://schemas.microsoft.com/office/powerpoint/2010/main" val="1823546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s-MX" kern="0" dirty="0"/>
              <a:t>Renovación de receta: Pizza de tacos</a:t>
            </a:r>
          </a:p>
        </p:txBody>
      </p:sp>
      <p:sp>
        <p:nvSpPr>
          <p:cNvPr id="4" name="Content Placeholder 2"/>
          <p:cNvSpPr>
            <a:spLocks noGrp="1"/>
          </p:cNvSpPr>
          <p:nvPr>
            <p:ph idx="1"/>
          </p:nvPr>
        </p:nvSpPr>
        <p:spPr>
          <a:xfrm>
            <a:off x="496517" y="1650669"/>
            <a:ext cx="8339137" cy="4809507"/>
          </a:xfrm>
        </p:spPr>
        <p:txBody>
          <a:bodyPr/>
          <a:lstStyle/>
          <a:p>
            <a:br/>
            <a:endParaRPr lang="es-MX" dirty="0"/>
          </a:p>
          <a:p>
            <a:endParaRPr lang="es-MX" sz="1400" dirty="0"/>
          </a:p>
          <a:p>
            <a:endParaRPr lang="es-MX" sz="1400" dirty="0"/>
          </a:p>
        </p:txBody>
      </p:sp>
      <p:sp>
        <p:nvSpPr>
          <p:cNvPr id="5" name="Content Placeholder 2"/>
          <p:cNvSpPr txBox="1">
            <a:spLocks/>
          </p:cNvSpPr>
          <p:nvPr/>
        </p:nvSpPr>
        <p:spPr bwMode="black">
          <a:xfrm>
            <a:off x="638031" y="1227335"/>
            <a:ext cx="4019127" cy="5630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285750" indent="-285750">
              <a:buFont typeface="Arial" panose="020B0604020202020204" pitchFamily="34" charset="0"/>
              <a:buChar char="•"/>
            </a:pPr>
            <a:r>
              <a:rPr lang="es-MX" sz="1800" kern="0" dirty="0"/>
              <a:t>Veamos una receta típica para preparar pizza de tacos (pizza mexicana).</a:t>
            </a:r>
          </a:p>
          <a:p>
            <a:pPr marL="285750" indent="-285750">
              <a:buFont typeface="Arial" panose="020B0604020202020204" pitchFamily="34" charset="0"/>
              <a:buChar char="•"/>
            </a:pPr>
            <a:r>
              <a:rPr lang="es-MX" sz="1800" kern="0" dirty="0"/>
              <a:t>¿Qué 5 modificaciones se pueden hacer a esta receta para crear una versión más saludable de la pizza de tacos?</a:t>
            </a:r>
          </a:p>
          <a:p>
            <a:pPr marL="285750" indent="-285750">
              <a:buFont typeface="Arial" panose="020B0604020202020204" pitchFamily="34" charset="0"/>
              <a:buChar char="•"/>
            </a:pPr>
            <a:r>
              <a:rPr lang="es-MX" sz="1800" kern="0" dirty="0"/>
              <a:t>Ingredientes a considerar:</a:t>
            </a:r>
          </a:p>
          <a:p>
            <a:pPr marL="979488" lvl="2" indent="-285750">
              <a:buFont typeface="Verdana" panose="020B0604030504040204" pitchFamily="34" charset="0"/>
              <a:buChar char="-"/>
            </a:pPr>
            <a:r>
              <a:rPr lang="es-MX" sz="1600" kern="0" dirty="0"/>
              <a:t>Carne molida</a:t>
            </a:r>
          </a:p>
          <a:p>
            <a:pPr marL="979488" lvl="2" indent="-285750">
              <a:buFont typeface="Verdana" panose="020B0604030504040204" pitchFamily="34" charset="0"/>
              <a:buChar char="-"/>
            </a:pPr>
            <a:r>
              <a:rPr lang="es-MX" sz="1600" kern="0" dirty="0"/>
              <a:t>Mezcla de condimentos para tacos</a:t>
            </a:r>
          </a:p>
          <a:p>
            <a:pPr marL="979488" lvl="2" indent="-285750">
              <a:buFont typeface="Verdana" panose="020B0604030504040204" pitchFamily="34" charset="0"/>
              <a:buChar char="-"/>
            </a:pPr>
            <a:r>
              <a:rPr lang="es-MX" sz="1600" kern="0" dirty="0"/>
              <a:t>Cuernitos o medialunas Pillsbury</a:t>
            </a:r>
          </a:p>
          <a:p>
            <a:pPr marL="979488" lvl="2" indent="-285750">
              <a:buFont typeface="Verdana" panose="020B0604030504040204" pitchFamily="34" charset="0"/>
              <a:buChar char="-"/>
            </a:pPr>
            <a:r>
              <a:rPr lang="es-MX" sz="1600" kern="0" dirty="0"/>
              <a:t>Frijoles refritos enlatados</a:t>
            </a:r>
          </a:p>
          <a:p>
            <a:pPr marL="979488" lvl="2" indent="-285750">
              <a:buFont typeface="Verdana" panose="020B0604030504040204" pitchFamily="34" charset="0"/>
              <a:buChar char="-"/>
            </a:pPr>
            <a:r>
              <a:rPr lang="es-MX" sz="1600" kern="0" dirty="0"/>
              <a:t>Queso rallado</a:t>
            </a:r>
          </a:p>
          <a:p>
            <a:pPr marL="979488" lvl="2" indent="-285750">
              <a:buFont typeface="Verdana" panose="020B0604030504040204" pitchFamily="34" charset="0"/>
              <a:buChar char="-"/>
            </a:pPr>
            <a:r>
              <a:rPr lang="es-MX" sz="1600" kern="0" dirty="0"/>
              <a:t>Aceitunas negras enlatadas</a:t>
            </a:r>
          </a:p>
          <a:p>
            <a:pPr marL="509588" lvl="1" indent="-285750">
              <a:buFont typeface="Arial" panose="020B0604020202020204" pitchFamily="34" charset="0"/>
              <a:buChar char="•"/>
            </a:pPr>
            <a:endParaRPr lang="es-MX" sz="1800" kern="0" dirty="0"/>
          </a:p>
          <a:p>
            <a:pPr marL="509588" lvl="1" indent="-285750">
              <a:buFont typeface="Arial" panose="020B0604020202020204" pitchFamily="34" charset="0"/>
              <a:buChar char="•"/>
            </a:pPr>
            <a:endParaRPr lang="es-MX" sz="1800" kern="0" dirty="0"/>
          </a:p>
        </p:txBody>
      </p:sp>
      <p:graphicFrame>
        <p:nvGraphicFramePr>
          <p:cNvPr id="2" name="Table 1"/>
          <p:cNvGraphicFramePr>
            <a:graphicFrameLocks noGrp="1"/>
          </p:cNvGraphicFramePr>
          <p:nvPr>
            <p:extLst>
              <p:ext uri="{D42A27DB-BD31-4B8C-83A1-F6EECF244321}">
                <p14:modId xmlns:p14="http://schemas.microsoft.com/office/powerpoint/2010/main" val="1872580812"/>
              </p:ext>
            </p:extLst>
          </p:nvPr>
        </p:nvGraphicFramePr>
        <p:xfrm>
          <a:off x="4993405" y="1325563"/>
          <a:ext cx="3065541" cy="4602480"/>
        </p:xfrm>
        <a:graphic>
          <a:graphicData uri="http://schemas.openxmlformats.org/drawingml/2006/table">
            <a:tbl>
              <a:tblPr firstRow="1" bandRow="1">
                <a:tableStyleId>{7DF18680-E054-41AD-8BC1-D1AEF772440D}</a:tableStyleId>
              </a:tblPr>
              <a:tblGrid>
                <a:gridCol w="3065541">
                  <a:extLst>
                    <a:ext uri="{9D8B030D-6E8A-4147-A177-3AD203B41FA5}">
                      <a16:colId xmlns:a16="http://schemas.microsoft.com/office/drawing/2014/main" val="20000"/>
                    </a:ext>
                  </a:extLst>
                </a:gridCol>
              </a:tblGrid>
              <a:tr h="457200">
                <a:tc>
                  <a:txBody>
                    <a:bodyPr/>
                    <a:lstStyle/>
                    <a:p>
                      <a:pPr algn="ctr"/>
                      <a:r>
                        <a:rPr dirty="0"/>
                        <a:t>Receta de </a:t>
                      </a:r>
                      <a:br>
                        <a:rPr lang="en-US" dirty="0"/>
                      </a:br>
                      <a:r>
                        <a:rPr dirty="0"/>
                        <a:t>Pizza de tacos</a:t>
                      </a:r>
                    </a:p>
                  </a:txBody>
                  <a:tcPr/>
                </a:tc>
                <a:extLst>
                  <a:ext uri="{0D108BD9-81ED-4DB2-BD59-A6C34878D82A}">
                    <a16:rowId xmlns:a16="http://schemas.microsoft.com/office/drawing/2014/main" val="10000"/>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1 lb de carne de res molida</a:t>
                      </a:r>
                    </a:p>
                  </a:txBody>
                  <a:tcPr/>
                </a:tc>
                <a:extLst>
                  <a:ext uri="{0D108BD9-81ED-4DB2-BD59-A6C34878D82A}">
                    <a16:rowId xmlns:a16="http://schemas.microsoft.com/office/drawing/2014/main" val="10001"/>
                  </a:ext>
                </a:extLst>
              </a:tr>
              <a:tr h="457200">
                <a:tc>
                  <a:txBody>
                    <a:bodyPr/>
                    <a:lstStyle/>
                    <a:p>
                      <a:r>
                        <a:rPr lang="en-US" sz="1400" dirty="0">
                          <a:solidFill>
                            <a:schemeClr val="tx2"/>
                          </a:solidFill>
                        </a:rPr>
                        <a:t>1 sobre de mezcla de condimentos para tacos</a:t>
                      </a:r>
                    </a:p>
                  </a:txBody>
                  <a:tcPr/>
                </a:tc>
                <a:extLst>
                  <a:ext uri="{0D108BD9-81ED-4DB2-BD59-A6C34878D82A}">
                    <a16:rowId xmlns:a16="http://schemas.microsoft.com/office/drawing/2014/main" val="10002"/>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2 latas (8 oz) de medialunas (crescent rolls) Pillsbury</a:t>
                      </a:r>
                    </a:p>
                  </a:txBody>
                  <a:tcPr/>
                </a:tc>
                <a:extLst>
                  <a:ext uri="{0D108BD9-81ED-4DB2-BD59-A6C34878D82A}">
                    <a16:rowId xmlns:a16="http://schemas.microsoft.com/office/drawing/2014/main" val="10003"/>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1 lata (16 oz) de frijoles refritos</a:t>
                      </a:r>
                    </a:p>
                  </a:txBody>
                  <a:tcPr/>
                </a:tc>
                <a:extLst>
                  <a:ext uri="{0D108BD9-81ED-4DB2-BD59-A6C34878D82A}">
                    <a16:rowId xmlns:a16="http://schemas.microsoft.com/office/drawing/2014/main" val="10004"/>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2-3 tazas de queso cheddar rallado o mezcla mexicana</a:t>
                      </a:r>
                    </a:p>
                  </a:txBody>
                  <a:tcPr/>
                </a:tc>
                <a:extLst>
                  <a:ext uri="{0D108BD9-81ED-4DB2-BD59-A6C34878D82A}">
                    <a16:rowId xmlns:a16="http://schemas.microsoft.com/office/drawing/2014/main" val="10005"/>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½ taza de tomates picados</a:t>
                      </a:r>
                    </a:p>
                  </a:txBody>
                  <a:tcPr/>
                </a:tc>
                <a:extLst>
                  <a:ext uri="{0D108BD9-81ED-4DB2-BD59-A6C34878D82A}">
                    <a16:rowId xmlns:a16="http://schemas.microsoft.com/office/drawing/2014/main" val="10006"/>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¼</a:t>
                      </a:r>
                      <a:r>
                        <a:rPr dirty="0"/>
                        <a:t> </a:t>
                      </a:r>
                      <a:r>
                        <a:rPr lang="en-US" sz="1400" dirty="0">
                          <a:solidFill>
                            <a:schemeClr val="tx2"/>
                          </a:solidFill>
                        </a:rPr>
                        <a:t>taza de aceitunas negras en rodajas</a:t>
                      </a:r>
                    </a:p>
                  </a:txBody>
                  <a:tcPr/>
                </a:tc>
                <a:extLst>
                  <a:ext uri="{0D108BD9-81ED-4DB2-BD59-A6C34878D82A}">
                    <a16:rowId xmlns:a16="http://schemas.microsoft.com/office/drawing/2014/main" val="10007"/>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4 cebollines, picados</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61501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s-MX" kern="0" dirty="0"/>
              <a:t>Renovación de receta: Pizza de tacos</a:t>
            </a:r>
          </a:p>
        </p:txBody>
      </p:sp>
      <p:graphicFrame>
        <p:nvGraphicFramePr>
          <p:cNvPr id="7" name="Table 6"/>
          <p:cNvGraphicFramePr>
            <a:graphicFrameLocks noGrp="1"/>
          </p:cNvGraphicFramePr>
          <p:nvPr>
            <p:extLst>
              <p:ext uri="{D42A27DB-BD31-4B8C-83A1-F6EECF244321}">
                <p14:modId xmlns:p14="http://schemas.microsoft.com/office/powerpoint/2010/main" val="1328441319"/>
              </p:ext>
            </p:extLst>
          </p:nvPr>
        </p:nvGraphicFramePr>
        <p:xfrm>
          <a:off x="1023433" y="1422532"/>
          <a:ext cx="7075466" cy="5273040"/>
        </p:xfrm>
        <a:graphic>
          <a:graphicData uri="http://schemas.openxmlformats.org/drawingml/2006/table">
            <a:tbl>
              <a:tblPr firstRow="1" bandRow="1">
                <a:tableStyleId>{7DF18680-E054-41AD-8BC1-D1AEF772440D}</a:tableStyleId>
              </a:tblPr>
              <a:tblGrid>
                <a:gridCol w="3383280">
                  <a:extLst>
                    <a:ext uri="{9D8B030D-6E8A-4147-A177-3AD203B41FA5}">
                      <a16:colId xmlns:a16="http://schemas.microsoft.com/office/drawing/2014/main" val="20000"/>
                    </a:ext>
                  </a:extLst>
                </a:gridCol>
                <a:gridCol w="3692186">
                  <a:extLst>
                    <a:ext uri="{9D8B030D-6E8A-4147-A177-3AD203B41FA5}">
                      <a16:colId xmlns:a16="http://schemas.microsoft.com/office/drawing/2014/main" val="20001"/>
                    </a:ext>
                  </a:extLst>
                </a:gridCol>
              </a:tblGrid>
              <a:tr h="457200">
                <a:tc>
                  <a:txBody>
                    <a:bodyPr/>
                    <a:lstStyle/>
                    <a:p>
                      <a:pPr algn="ctr"/>
                      <a:r>
                        <a:t>Receta original</a:t>
                      </a:r>
                    </a:p>
                  </a:txBody>
                  <a:tcPr/>
                </a:tc>
                <a:tc>
                  <a:txBody>
                    <a:bodyPr/>
                    <a:lstStyle/>
                    <a:p>
                      <a:pPr algn="ctr"/>
                      <a:r>
                        <a:t>Receta modificada</a:t>
                      </a:r>
                      <a:endParaRPr lang="es-MX" dirty="0"/>
                    </a:p>
                  </a:txBody>
                  <a:tcPr/>
                </a:tc>
                <a:extLst>
                  <a:ext uri="{0D108BD9-81ED-4DB2-BD59-A6C34878D82A}">
                    <a16:rowId xmlns:a16="http://schemas.microsoft.com/office/drawing/2014/main" val="10000"/>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1 lb de carne de res molida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1 lb de pavo molido sin grasa</a:t>
                      </a:r>
                    </a:p>
                  </a:txBody>
                  <a:tcPr/>
                </a:tc>
                <a:extLst>
                  <a:ext uri="{0D108BD9-81ED-4DB2-BD59-A6C34878D82A}">
                    <a16:rowId xmlns:a16="http://schemas.microsoft.com/office/drawing/2014/main" val="10001"/>
                  </a:ext>
                </a:extLst>
              </a:tr>
              <a:tr h="457200">
                <a:tc>
                  <a:txBody>
                    <a:bodyPr/>
                    <a:lstStyle/>
                    <a:p>
                      <a:r>
                        <a:rPr lang="en-US" sz="1400" dirty="0">
                          <a:solidFill>
                            <a:schemeClr val="tx2"/>
                          </a:solidFill>
                        </a:rPr>
                        <a:t>1 sobre de mezcla de condimentos para tacos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1 sobre de mezcla para sazonar tacos reducida en sodio (consejo: utilizar la mitad del sobre de condimentos)</a:t>
                      </a:r>
                    </a:p>
                  </a:txBody>
                  <a:tcPr/>
                </a:tc>
                <a:extLst>
                  <a:ext uri="{0D108BD9-81ED-4DB2-BD59-A6C34878D82A}">
                    <a16:rowId xmlns:a16="http://schemas.microsoft.com/office/drawing/2014/main" val="10002"/>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2 latas (8 oz) de medialunas (crescent rolls) Pillsbury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2 latas (8 oz) de medialunas (crescent rolls) Pillsbury, con grasa reducida</a:t>
                      </a:r>
                    </a:p>
                  </a:txBody>
                  <a:tcPr/>
                </a:tc>
                <a:extLst>
                  <a:ext uri="{0D108BD9-81ED-4DB2-BD59-A6C34878D82A}">
                    <a16:rowId xmlns:a16="http://schemas.microsoft.com/office/drawing/2014/main" val="10003"/>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1 lata (16 oz) de frijoles refritos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Preparar los frijoles refritos uno mismo (aceite de oliva, cebolla, ajo, chiles, 1 lata de frijoles pintos, caldo bajo en sodio)</a:t>
                      </a:r>
                    </a:p>
                  </a:txBody>
                  <a:tcPr/>
                </a:tc>
                <a:extLst>
                  <a:ext uri="{0D108BD9-81ED-4DB2-BD59-A6C34878D82A}">
                    <a16:rowId xmlns:a16="http://schemas.microsoft.com/office/drawing/2014/main" val="10004"/>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2-3 tazas de queso cheddar rallado o mezcla mexicana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2-3 tazas de queso cheddar rallado bajo en grasa (o cualquier otro queso rallado bajo en grasa)</a:t>
                      </a:r>
                    </a:p>
                  </a:txBody>
                  <a:tcPr/>
                </a:tc>
                <a:extLst>
                  <a:ext uri="{0D108BD9-81ED-4DB2-BD59-A6C34878D82A}">
                    <a16:rowId xmlns:a16="http://schemas.microsoft.com/office/drawing/2014/main" val="10005"/>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½ taza de tomates picados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½ taza de tomates picados</a:t>
                      </a:r>
                    </a:p>
                  </a:txBody>
                  <a:tcPr/>
                </a:tc>
                <a:extLst>
                  <a:ext uri="{0D108BD9-81ED-4DB2-BD59-A6C34878D82A}">
                    <a16:rowId xmlns:a16="http://schemas.microsoft.com/office/drawing/2014/main" val="10006"/>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¼ taza de aceitunas negras en rodajas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¼ taza de aceitunas negras en rodajas (enjuagadas y drenadas)</a:t>
                      </a:r>
                    </a:p>
                  </a:txBody>
                  <a:tcPr/>
                </a:tc>
                <a:extLst>
                  <a:ext uri="{0D108BD9-81ED-4DB2-BD59-A6C34878D82A}">
                    <a16:rowId xmlns:a16="http://schemas.microsoft.com/office/drawing/2014/main" val="10007"/>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4 cebollines, picados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4 cebollines, picados</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99537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MX"/>
              <a:t>Discusión</a:t>
            </a:r>
          </a:p>
        </p:txBody>
      </p:sp>
    </p:spTree>
    <p:extLst>
      <p:ext uri="{BB962C8B-B14F-4D97-AF65-F5344CB8AC3E}">
        <p14:creationId xmlns:p14="http://schemas.microsoft.com/office/powerpoint/2010/main" val="2021999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013" y="1223157"/>
            <a:ext cx="8339137" cy="4891893"/>
          </a:xfrm>
        </p:spPr>
        <p:txBody>
          <a:bodyPr/>
          <a:lstStyle/>
          <a:p>
            <a:pPr lvl="1"/>
            <a:r>
              <a:rPr lang="es-MX" sz="1600" dirty="0"/>
              <a:t>Piensen en cómo ustedes se preparan actualmente para hacer las compras de sus alimentos…</a:t>
            </a:r>
          </a:p>
          <a:p>
            <a:pPr lvl="2"/>
            <a:r>
              <a:rPr lang="es-MX" sz="1600" dirty="0"/>
              <a:t>¿Planifican con anterioridad las comidas de toda la semana?</a:t>
            </a:r>
          </a:p>
          <a:p>
            <a:pPr lvl="2"/>
            <a:r>
              <a:rPr lang="es-MX" sz="1600" dirty="0"/>
              <a:t>¿Hacen una lista de productos que deben comprar?</a:t>
            </a:r>
          </a:p>
          <a:p>
            <a:pPr lvl="2"/>
            <a:r>
              <a:rPr lang="es-MX" sz="1600" dirty="0"/>
              <a:t>¿Qué alimentos pueden sustituir para que sus comidas sean más saludables para la presión arterial? (sales vs. hierbas y especias; alimentos y refrigerios con sal vs. sin sal; contenido reducido de sodio; productos enlatados vs. congelados).</a:t>
            </a:r>
          </a:p>
          <a:p>
            <a:pPr lvl="1"/>
            <a:r>
              <a:rPr lang="es-MX" sz="1600" dirty="0"/>
              <a:t>Piensen en cómo ustedes preparan sus alimentos en casa todos los días…</a:t>
            </a:r>
          </a:p>
          <a:p>
            <a:pPr lvl="2"/>
            <a:r>
              <a:rPr lang="es-MX" sz="1600" dirty="0"/>
              <a:t>¿Utilizan ingredientes frescos?</a:t>
            </a:r>
          </a:p>
          <a:p>
            <a:pPr lvl="2"/>
            <a:r>
              <a:rPr lang="es-MX" sz="1600" dirty="0"/>
              <a:t>¿Qué técnicas saludables para la presión arterial considerarían utilizar de ahora en adelante?</a:t>
            </a:r>
          </a:p>
          <a:p>
            <a:pPr marL="285750" lvl="2" indent="-285750">
              <a:spcBef>
                <a:spcPct val="50000"/>
              </a:spcBef>
              <a:buFont typeface="Arial" panose="020B0604020202020204" pitchFamily="34" charset="0"/>
              <a:buChar char="•"/>
            </a:pPr>
            <a:r>
              <a:rPr lang="es-MX" sz="1600" dirty="0"/>
              <a:t>¿Cuáles son algunas de sus recetas favoritas?</a:t>
            </a:r>
          </a:p>
          <a:p>
            <a:pPr lvl="2"/>
            <a:r>
              <a:rPr lang="es-MX" sz="1600" dirty="0"/>
              <a:t>¿Qué ingredientes pueden contribuir a una presión arterial más alta?</a:t>
            </a:r>
          </a:p>
          <a:p>
            <a:pPr lvl="2"/>
            <a:r>
              <a:rPr lang="es-MX" sz="1600" dirty="0"/>
              <a:t>¿Cómo se puede modificar la receta para que sea más saludable para la presión arterial?</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19</a:t>
            </a:fld>
            <a:endParaRPr lang="es-MX" dirty="0"/>
          </a:p>
        </p:txBody>
      </p:sp>
      <p:sp>
        <p:nvSpPr>
          <p:cNvPr id="5"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s-MX" kern="0" dirty="0"/>
              <a:t>Discusión</a:t>
            </a:r>
          </a:p>
        </p:txBody>
      </p:sp>
    </p:spTree>
    <p:extLst>
      <p:ext uri="{BB962C8B-B14F-4D97-AF65-F5344CB8AC3E}">
        <p14:creationId xmlns:p14="http://schemas.microsoft.com/office/powerpoint/2010/main" val="138178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Cómo comprar, preparar y cocinar los alimentos para un mejor control de la presión arterial</a:t>
            </a:r>
          </a:p>
        </p:txBody>
      </p:sp>
      <p:sp>
        <p:nvSpPr>
          <p:cNvPr id="3" name="Content Placeholder 2"/>
          <p:cNvSpPr>
            <a:spLocks noGrp="1"/>
          </p:cNvSpPr>
          <p:nvPr>
            <p:ph idx="1"/>
          </p:nvPr>
        </p:nvSpPr>
        <p:spPr>
          <a:xfrm>
            <a:off x="354013" y="2054431"/>
            <a:ext cx="8339137" cy="4511880"/>
          </a:xfrm>
        </p:spPr>
        <p:txBody>
          <a:bodyPr/>
          <a:lstStyle/>
          <a:p>
            <a:r>
              <a:rPr lang="es-MX" dirty="0"/>
              <a:t>Descripción general</a:t>
            </a:r>
          </a:p>
          <a:p>
            <a:pPr lvl="1"/>
            <a:r>
              <a:rPr lang="es-MX" dirty="0"/>
              <a:t>Datos sobre la nutrición y la presión arterial</a:t>
            </a:r>
          </a:p>
          <a:p>
            <a:pPr lvl="1"/>
            <a:r>
              <a:rPr lang="es-MX" dirty="0"/>
              <a:t>Las etiquetas de información nutricional y cómo comprar alimentos saludables para la presión arterial</a:t>
            </a:r>
          </a:p>
          <a:p>
            <a:pPr lvl="1"/>
            <a:r>
              <a:rPr lang="es-MX" dirty="0"/>
              <a:t>Cómo preparar y cocinar los alimentos para un mejor control de </a:t>
            </a:r>
            <a:br>
              <a:rPr lang="es-MX" dirty="0"/>
            </a:br>
            <a:r>
              <a:rPr lang="es-MX" dirty="0"/>
              <a:t>la presión arterial</a:t>
            </a:r>
          </a:p>
          <a:p>
            <a:pPr lvl="1"/>
            <a:r>
              <a:rPr lang="es-MX" dirty="0"/>
              <a:t>Sales, hierbas y especias</a:t>
            </a:r>
          </a:p>
          <a:p>
            <a:pPr lvl="1"/>
            <a:endParaRPr lang="es-MX" dirty="0"/>
          </a:p>
          <a:p>
            <a:pPr marL="1588" lvl="1" indent="0">
              <a:buNone/>
            </a:pPr>
            <a:endParaRPr lang="es-MX"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a:t>
            </a:fld>
            <a:endParaRPr lang="es-MX" dirty="0"/>
          </a:p>
        </p:txBody>
      </p:sp>
    </p:spTree>
    <p:extLst>
      <p:ext uri="{BB962C8B-B14F-4D97-AF65-F5344CB8AC3E}">
        <p14:creationId xmlns:p14="http://schemas.microsoft.com/office/powerpoint/2010/main" val="5848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nSpc>
                <a:spcPct val="100000"/>
              </a:lnSpc>
            </a:pPr>
            <a:r>
              <a:rPr lang="es-MX" dirty="0"/>
              <a:t>La actividad física y </a:t>
            </a:r>
            <a:br>
              <a:rPr lang="es-MX" dirty="0"/>
            </a:br>
            <a:r>
              <a:rPr lang="es-MX" dirty="0"/>
              <a:t>el control de </a:t>
            </a:r>
            <a:br>
              <a:rPr lang="es-MX" dirty="0"/>
            </a:br>
            <a:r>
              <a:rPr lang="es-MX" dirty="0"/>
              <a:t>la presión arterial</a:t>
            </a:r>
          </a:p>
        </p:txBody>
      </p:sp>
    </p:spTree>
    <p:extLst>
      <p:ext uri="{BB962C8B-B14F-4D97-AF65-F5344CB8AC3E}">
        <p14:creationId xmlns:p14="http://schemas.microsoft.com/office/powerpoint/2010/main" val="3398418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La actividad física y el control de </a:t>
            </a:r>
            <a:br>
              <a:rPr lang="es-MX" dirty="0"/>
            </a:br>
            <a:r>
              <a:rPr lang="es-MX" dirty="0"/>
              <a:t>la presión arterial</a:t>
            </a:r>
          </a:p>
        </p:txBody>
      </p:sp>
      <p:sp>
        <p:nvSpPr>
          <p:cNvPr id="3" name="Content Placeholder 2"/>
          <p:cNvSpPr>
            <a:spLocks noGrp="1"/>
          </p:cNvSpPr>
          <p:nvPr>
            <p:ph idx="1"/>
          </p:nvPr>
        </p:nvSpPr>
        <p:spPr>
          <a:xfrm>
            <a:off x="354013" y="2054431"/>
            <a:ext cx="8339137" cy="4511880"/>
          </a:xfrm>
        </p:spPr>
        <p:txBody>
          <a:bodyPr/>
          <a:lstStyle/>
          <a:p>
            <a:pPr marL="285750" indent="-285750">
              <a:buFont typeface="Arial" panose="020B0604020202020204" pitchFamily="34" charset="0"/>
              <a:buChar char="•"/>
            </a:pPr>
            <a:r>
              <a:rPr lang="es-MX" dirty="0"/>
              <a:t>Está demostrado que la actividad física regular puede ayudar a reducir significativamente la presión arterial y prevenir otros riesgos cardiovasculares.</a:t>
            </a:r>
          </a:p>
          <a:p>
            <a:pPr marL="285750" indent="-285750">
              <a:buFont typeface="Arial" panose="020B0604020202020204" pitchFamily="34" charset="0"/>
              <a:buChar char="•"/>
            </a:pPr>
            <a:r>
              <a:rPr lang="es-MX" dirty="0"/>
              <a:t>También se ha comprobado que la actividad física moderada disminuye la presión arterial en pacientes hipertensos que son menos sensibles al tratamiento médico.</a:t>
            </a:r>
          </a:p>
          <a:p>
            <a:pPr marL="285750" indent="-285750">
              <a:buFont typeface="Arial" panose="020B0604020202020204" pitchFamily="34" charset="0"/>
              <a:buChar char="•"/>
            </a:pPr>
            <a:r>
              <a:rPr lang="es-MX" b="1" dirty="0"/>
              <a:t>Hacer 30 minutos de actividad física por día (equivalente a caminar a paso ligero), 6 o 7 días a la semana (180 minutos por semana), puede ayudar a controlar o reducir la presión arterial.</a:t>
            </a:r>
          </a:p>
          <a:p>
            <a:pPr lvl="1"/>
            <a:endParaRPr lang="es-MX"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21</a:t>
            </a:fld>
            <a:endParaRPr lang="es-MX" dirty="0"/>
          </a:p>
        </p:txBody>
      </p:sp>
    </p:spTree>
    <p:extLst>
      <p:ext uri="{BB962C8B-B14F-4D97-AF65-F5344CB8AC3E}">
        <p14:creationId xmlns:p14="http://schemas.microsoft.com/office/powerpoint/2010/main" val="298939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La actividad física y el control de </a:t>
            </a:r>
            <a:br>
              <a:rPr lang="es-MX" dirty="0"/>
            </a:br>
            <a:r>
              <a:rPr lang="es-MX" dirty="0"/>
              <a:t>la presión arterial</a:t>
            </a:r>
          </a:p>
        </p:txBody>
      </p:sp>
      <p:sp>
        <p:nvSpPr>
          <p:cNvPr id="3" name="Content Placeholder 2"/>
          <p:cNvSpPr>
            <a:spLocks noGrp="1"/>
          </p:cNvSpPr>
          <p:nvPr>
            <p:ph idx="1"/>
          </p:nvPr>
        </p:nvSpPr>
        <p:spPr>
          <a:xfrm>
            <a:off x="354013" y="1283965"/>
            <a:ext cx="8339137" cy="5226902"/>
          </a:xfrm>
        </p:spPr>
        <p:txBody>
          <a:bodyPr/>
          <a:lstStyle/>
          <a:p>
            <a:r>
              <a:rPr lang="es-MX" sz="1600" dirty="0"/>
              <a:t>Estos son algunos recursos que respaldan estas afirmaciones:</a:t>
            </a:r>
          </a:p>
          <a:p>
            <a:pPr lvl="0"/>
            <a:r>
              <a:rPr lang="es-MX" sz="1600" dirty="0"/>
              <a:t>"Exercise in Resistant Hypertension: Aerobic Exercise Reduces Blood Pressure in Resistant Hypertension" (El ejercicio en la hipertensión resistente: El ejercicio aeróbico reduce la presión arterial en pacientes con hipertensión resistente). Hypertension. 2012</a:t>
            </a:r>
          </a:p>
          <a:p>
            <a:pPr lvl="0"/>
            <a:r>
              <a:rPr lang="es-MX" sz="1600" dirty="0"/>
              <a:t>"Hypertension." Exercise Testing and Exercise Prescription for Special Cases: Theoretical Basis and Clinical Application (Pruebas de ejercitación y prescripción de ejercicios para casos especiales: Fundamentos teóricos y aplicación clínica). 2005</a:t>
            </a:r>
          </a:p>
          <a:p>
            <a:pPr lvl="0"/>
            <a:r>
              <a:rPr lang="es-MX" sz="1600" dirty="0"/>
              <a:t>"Regular Aerobic Exercise Augments Endothelium-Dependent Vascular Relaxation in Normotensive As Well As Hypertensive Subjects" (El ejercicio aeróbico regular aumenta la relajación vascular dependiente del endotelio en sujetos normotensos e hipertensos). Circulation. 1999</a:t>
            </a:r>
          </a:p>
          <a:p>
            <a:pPr lvl="0"/>
            <a:r>
              <a:rPr lang="es-MX" sz="1600" dirty="0"/>
              <a:t>"The effects of aerobic exercise and T'ai Chi on blood pressure in older people: results of a randomized trial" (Los efectos del ejercicio aeróbico y el T'ai Chi sobre la presión arterial en personas mayores: resultados de un ensayo aleatorio). Journal of the American Geriatrics Society. 1999</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22</a:t>
            </a:fld>
            <a:endParaRPr lang="es-MX" dirty="0"/>
          </a:p>
        </p:txBody>
      </p:sp>
    </p:spTree>
    <p:extLst>
      <p:ext uri="{BB962C8B-B14F-4D97-AF65-F5344CB8AC3E}">
        <p14:creationId xmlns:p14="http://schemas.microsoft.com/office/powerpoint/2010/main" val="4266900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Gracias</a:t>
            </a:r>
          </a:p>
        </p:txBody>
      </p:sp>
    </p:spTree>
    <p:extLst>
      <p:ext uri="{BB962C8B-B14F-4D97-AF65-F5344CB8AC3E}">
        <p14:creationId xmlns:p14="http://schemas.microsoft.com/office/powerpoint/2010/main" val="422280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nSpc>
                <a:spcPct val="100000"/>
              </a:lnSpc>
            </a:pPr>
            <a:r>
              <a:rPr lang="es-MX" dirty="0"/>
              <a:t>La nutrición y </a:t>
            </a:r>
            <a:br>
              <a:rPr dirty="0"/>
            </a:br>
            <a:r>
              <a:rPr lang="es-MX" dirty="0"/>
              <a:t>la presión arterial</a:t>
            </a:r>
          </a:p>
        </p:txBody>
      </p:sp>
    </p:spTree>
    <p:extLst>
      <p:ext uri="{BB962C8B-B14F-4D97-AF65-F5344CB8AC3E}">
        <p14:creationId xmlns:p14="http://schemas.microsoft.com/office/powerpoint/2010/main" val="170040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La nutrición y la presión arterial</a:t>
            </a:r>
            <a:br>
              <a:rPr dirty="0"/>
            </a:br>
            <a:endParaRPr lang="es-MX"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4</a:t>
            </a:fld>
            <a:endParaRPr lang="es-MX" dirty="0"/>
          </a:p>
        </p:txBody>
      </p:sp>
      <p:sp>
        <p:nvSpPr>
          <p:cNvPr id="7" name="TextBox 6"/>
          <p:cNvSpPr txBox="1"/>
          <p:nvPr/>
        </p:nvSpPr>
        <p:spPr>
          <a:xfrm>
            <a:off x="6796817" y="6292758"/>
            <a:ext cx="2806700" cy="307777"/>
          </a:xfrm>
          <a:prstGeom prst="rect">
            <a:avLst/>
          </a:prstGeom>
          <a:noFill/>
        </p:spPr>
        <p:txBody>
          <a:bodyPr wrap="square" rtlCol="0">
            <a:spAutoFit/>
          </a:bodyPr>
          <a:lstStyle/>
          <a:p>
            <a:r>
              <a:rPr lang="es-MX" sz="1400" dirty="0"/>
              <a:t>(AHA, 2015)</a:t>
            </a:r>
          </a:p>
        </p:txBody>
      </p:sp>
      <p:sp>
        <p:nvSpPr>
          <p:cNvPr id="8" name="Content Placeholder 6"/>
          <p:cNvSpPr txBox="1">
            <a:spLocks/>
          </p:cNvSpPr>
          <p:nvPr/>
        </p:nvSpPr>
        <p:spPr bwMode="black">
          <a:xfrm>
            <a:off x="531813" y="882512"/>
            <a:ext cx="8339137" cy="5205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s-MX" sz="1800" b="1" kern="0" dirty="0"/>
              <a:t>Consuman distintos tipos de alimentos nutritivos de todos </a:t>
            </a:r>
            <a:br>
              <a:rPr lang="es-MX" sz="1800" b="1" kern="0" dirty="0"/>
            </a:br>
            <a:r>
              <a:rPr lang="es-MX" sz="1800" b="1" kern="0" dirty="0"/>
              <a:t>los grupos de alimentos</a:t>
            </a:r>
          </a:p>
          <a:p>
            <a:pPr lvl="1">
              <a:spcBef>
                <a:spcPts val="1500"/>
              </a:spcBef>
            </a:pPr>
            <a:r>
              <a:rPr lang="es-MX" sz="1800" kern="0" dirty="0"/>
              <a:t>Frutas y verduras</a:t>
            </a:r>
            <a:endParaRPr lang="es-MX" sz="1200" kern="0" dirty="0"/>
          </a:p>
          <a:p>
            <a:pPr lvl="1">
              <a:spcBef>
                <a:spcPts val="1500"/>
              </a:spcBef>
            </a:pPr>
            <a:r>
              <a:rPr lang="es-MX" sz="1800" kern="0" dirty="0"/>
              <a:t>Granos integrales</a:t>
            </a:r>
          </a:p>
          <a:p>
            <a:pPr lvl="1">
              <a:spcBef>
                <a:spcPts val="1500"/>
              </a:spcBef>
            </a:pPr>
            <a:r>
              <a:rPr lang="es-MX" sz="1800" kern="0" dirty="0"/>
              <a:t>Productos lácteos bajos en grasa</a:t>
            </a:r>
          </a:p>
          <a:p>
            <a:pPr lvl="1">
              <a:spcBef>
                <a:spcPts val="1500"/>
              </a:spcBef>
            </a:pPr>
            <a:r>
              <a:rPr lang="es-MX" sz="1800" kern="0" dirty="0"/>
              <a:t>Carnes de ave, pescado, magras, y frutos secos</a:t>
            </a:r>
            <a:endParaRPr lang="es-MX" sz="1200" kern="0" dirty="0"/>
          </a:p>
          <a:p>
            <a:pPr marL="1588" lvl="1" indent="0">
              <a:spcBef>
                <a:spcPts val="1500"/>
              </a:spcBef>
              <a:buNone/>
            </a:pPr>
            <a:r>
              <a:rPr lang="es-MX" sz="1800" kern="0" dirty="0"/>
              <a:t>*Elijan alimentos bajos en sodio, grasas saturadas y grasas </a:t>
            </a:r>
            <a:r>
              <a:rPr lang="es-MX" sz="1800" i="1" kern="0" dirty="0"/>
              <a:t>trans</a:t>
            </a:r>
          </a:p>
          <a:p>
            <a:pPr marL="1588" lvl="1" indent="0">
              <a:buNone/>
            </a:pPr>
            <a:r>
              <a:rPr lang="es-MX" sz="1800" b="1" kern="0" dirty="0"/>
              <a:t>Busquen la marca del corazón</a:t>
            </a:r>
          </a:p>
          <a:p>
            <a:pPr marL="1588" lvl="1" indent="0">
              <a:buNone/>
            </a:pPr>
            <a:r>
              <a:rPr lang="es-MX" sz="1700" i="1" dirty="0"/>
              <a:t>La Asociación Americana del Corazón ha desarrollado la marca del corazón. Cuando vean este símbolo en el envase de un alimento, significa que el producto cumple con los criterios de la Asociación Americana del Corazón con respecto a las grasas saturadas, grasas trans, sodio, colesterol y nutrientes importantes que debe tener una ración del producto alimenticio para personas sanas mayores de 2 años.</a:t>
            </a:r>
            <a:endParaRPr lang="es-MX" sz="1700" kern="0" dirty="0"/>
          </a:p>
        </p:txBody>
      </p:sp>
      <p:pic>
        <p:nvPicPr>
          <p:cNvPr id="1026" name="Picture 2" descr="Heart Check Mark Graphi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564" y="4010148"/>
            <a:ext cx="523875"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4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La nutrición y la presión arterial</a:t>
            </a:r>
            <a:br>
              <a:rPr dirty="0"/>
            </a:br>
            <a:endParaRPr lang="es-MX"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5</a:t>
            </a:fld>
            <a:endParaRPr lang="es-MX" dirty="0"/>
          </a:p>
        </p:txBody>
      </p:sp>
      <p:sp>
        <p:nvSpPr>
          <p:cNvPr id="7" name="TextBox 6"/>
          <p:cNvSpPr txBox="1"/>
          <p:nvPr/>
        </p:nvSpPr>
        <p:spPr>
          <a:xfrm>
            <a:off x="6649061" y="6444421"/>
            <a:ext cx="2494939" cy="276999"/>
          </a:xfrm>
          <a:prstGeom prst="rect">
            <a:avLst/>
          </a:prstGeom>
          <a:noFill/>
        </p:spPr>
        <p:txBody>
          <a:bodyPr wrap="square" rtlCol="0">
            <a:spAutoFit/>
          </a:bodyPr>
          <a:lstStyle/>
          <a:p>
            <a:r>
              <a:rPr lang="es-MX" sz="1200" dirty="0">
                <a:solidFill>
                  <a:schemeClr val="tx2"/>
                </a:solidFill>
              </a:rPr>
              <a:t>(CDC 2015, USDA 2015)</a:t>
            </a:r>
          </a:p>
        </p:txBody>
      </p:sp>
      <p:sp>
        <p:nvSpPr>
          <p:cNvPr id="9" name="Content Placeholder 2"/>
          <p:cNvSpPr>
            <a:spLocks noGrp="1"/>
          </p:cNvSpPr>
          <p:nvPr>
            <p:ph idx="1"/>
          </p:nvPr>
        </p:nvSpPr>
        <p:spPr>
          <a:xfrm>
            <a:off x="518392" y="1116282"/>
            <a:ext cx="8174758" cy="760546"/>
          </a:xfrm>
        </p:spPr>
        <p:txBody>
          <a:bodyPr/>
          <a:lstStyle/>
          <a:p>
            <a:r>
              <a:rPr lang="es-MX" sz="2000" b="1" dirty="0"/>
              <a:t>Fuentes típicas de sodio en los alimentos de una dieta estadounidense</a:t>
            </a:r>
          </a:p>
        </p:txBody>
      </p:sp>
      <p:sp>
        <p:nvSpPr>
          <p:cNvPr id="8" name="TextBox 7"/>
          <p:cNvSpPr txBox="1"/>
          <p:nvPr/>
        </p:nvSpPr>
        <p:spPr>
          <a:xfrm>
            <a:off x="5683042" y="1960832"/>
            <a:ext cx="3170711" cy="4524315"/>
          </a:xfrm>
          <a:prstGeom prst="rect">
            <a:avLst/>
          </a:prstGeom>
          <a:noFill/>
        </p:spPr>
        <p:txBody>
          <a:bodyPr wrap="square" rtlCol="0">
            <a:spAutoFit/>
          </a:bodyPr>
          <a:lstStyle/>
          <a:p>
            <a:pPr marL="285750" indent="-285750">
              <a:buFont typeface="Arial" panose="020B0604020202020204" pitchFamily="34" charset="0"/>
              <a:buChar char="•"/>
            </a:pPr>
            <a:r>
              <a:rPr lang="es-MX" sz="1800" dirty="0">
                <a:solidFill>
                  <a:schemeClr val="tx2"/>
                </a:solidFill>
              </a:rPr>
              <a:t>Prácticamente todos los estadounidenses consumen demasiado sodio.</a:t>
            </a:r>
          </a:p>
          <a:p>
            <a:pPr marL="285750" indent="-285750">
              <a:buFont typeface="Arial" panose="020B0604020202020204" pitchFamily="34" charset="0"/>
              <a:buChar char="•"/>
            </a:pPr>
            <a:endParaRPr lang="es-MX" sz="1800" dirty="0">
              <a:solidFill>
                <a:schemeClr val="tx2"/>
              </a:solidFill>
            </a:endParaRPr>
          </a:p>
          <a:p>
            <a:pPr marL="285750" indent="-285750">
              <a:buFont typeface="Arial" panose="020B0604020202020204" pitchFamily="34" charset="0"/>
              <a:buChar char="•"/>
            </a:pPr>
            <a:r>
              <a:rPr lang="es-MX" sz="1800" dirty="0">
                <a:solidFill>
                  <a:schemeClr val="tx2"/>
                </a:solidFill>
              </a:rPr>
              <a:t>El consumo de sodio debe mantenerse entre 1,500 y 2,400 mg </a:t>
            </a:r>
            <a:br>
              <a:rPr lang="es-MX" sz="1800" dirty="0">
                <a:solidFill>
                  <a:schemeClr val="tx2"/>
                </a:solidFill>
              </a:rPr>
            </a:br>
            <a:r>
              <a:rPr lang="es-MX" sz="1800" dirty="0">
                <a:solidFill>
                  <a:schemeClr val="tx2"/>
                </a:solidFill>
              </a:rPr>
              <a:t>al día.</a:t>
            </a:r>
          </a:p>
          <a:p>
            <a:pPr marL="285750" indent="-285750">
              <a:buFont typeface="Arial" panose="020B0604020202020204" pitchFamily="34" charset="0"/>
              <a:buChar char="•"/>
            </a:pPr>
            <a:endParaRPr lang="es-MX" sz="1800" dirty="0">
              <a:solidFill>
                <a:schemeClr val="tx2"/>
              </a:solidFill>
            </a:endParaRPr>
          </a:p>
          <a:p>
            <a:pPr marL="285750" indent="-285750">
              <a:buFont typeface="Arial" panose="020B0604020202020204" pitchFamily="34" charset="0"/>
              <a:buChar char="•"/>
            </a:pPr>
            <a:r>
              <a:rPr lang="es-MX" sz="1800" dirty="0">
                <a:solidFill>
                  <a:schemeClr val="tx2"/>
                </a:solidFill>
              </a:rPr>
              <a:t>El consumo medio de sodio de un estadounidense es </a:t>
            </a:r>
            <a:br>
              <a:rPr lang="es-MX" sz="1800" dirty="0">
                <a:solidFill>
                  <a:schemeClr val="tx2"/>
                </a:solidFill>
              </a:rPr>
            </a:br>
            <a:r>
              <a:rPr lang="es-MX" sz="1800" dirty="0">
                <a:solidFill>
                  <a:schemeClr val="tx2"/>
                </a:solidFill>
              </a:rPr>
              <a:t>de 3,400 mg al día.</a:t>
            </a:r>
          </a:p>
          <a:p>
            <a:endParaRPr lang="es-MX" sz="1800" dirty="0">
              <a:solidFill>
                <a:schemeClr val="tx2"/>
              </a:solidFill>
            </a:endParaRPr>
          </a:p>
          <a:p>
            <a:pPr marL="285750" indent="-285750">
              <a:buFont typeface="Arial" panose="020B0604020202020204" pitchFamily="34" charset="0"/>
              <a:buChar char="•"/>
            </a:pPr>
            <a:endParaRPr lang="es-MX" sz="1800"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0591"/>
            <a:ext cx="5779008" cy="4572000"/>
          </a:xfrm>
          <a:prstGeom prst="rect">
            <a:avLst/>
          </a:prstGeom>
        </p:spPr>
      </p:pic>
    </p:spTree>
    <p:extLst>
      <p:ext uri="{BB962C8B-B14F-4D97-AF65-F5344CB8AC3E}">
        <p14:creationId xmlns:p14="http://schemas.microsoft.com/office/powerpoint/2010/main" val="25994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200" y="1572611"/>
            <a:ext cx="4114837" cy="5143548"/>
          </a:xfrm>
          <a:prstGeom prst="rect">
            <a:avLst/>
          </a:prstGeom>
        </p:spPr>
      </p:pic>
      <p:sp>
        <p:nvSpPr>
          <p:cNvPr id="2" name="Content Placeholder 1"/>
          <p:cNvSpPr>
            <a:spLocks noGrp="1"/>
          </p:cNvSpPr>
          <p:nvPr>
            <p:ph idx="1"/>
          </p:nvPr>
        </p:nvSpPr>
        <p:spPr>
          <a:xfrm>
            <a:off x="328613" y="1310048"/>
            <a:ext cx="4880139" cy="5547952"/>
          </a:xfrm>
        </p:spPr>
        <p:txBody>
          <a:bodyPr>
            <a:normAutofit fontScale="85000" lnSpcReduction="10000"/>
          </a:bodyPr>
          <a:lstStyle/>
          <a:p>
            <a:pPr marL="285750" indent="-285750">
              <a:lnSpc>
                <a:spcPct val="120000"/>
              </a:lnSpc>
              <a:buFont typeface="Arial" panose="020B0604020202020204" pitchFamily="34" charset="0"/>
              <a:buChar char="•"/>
            </a:pPr>
            <a:r>
              <a:rPr lang="es-MX" dirty="0"/>
              <a:t>En primer lugar, planifiquen las comidas </a:t>
            </a:r>
            <a:r>
              <a:rPr lang="en-US" dirty="0">
                <a:sym typeface="Wingdings" panose="05000000000000000000" pitchFamily="2" charset="2"/>
              </a:rPr>
              <a:t></a:t>
            </a:r>
            <a:r>
              <a:rPr lang="es-MX" dirty="0"/>
              <a:t> Hagan una lista.</a:t>
            </a:r>
          </a:p>
          <a:p>
            <a:pPr marL="285750" indent="-285750">
              <a:lnSpc>
                <a:spcPct val="120000"/>
              </a:lnSpc>
              <a:buFont typeface="Arial" panose="020B0604020202020204" pitchFamily="34" charset="0"/>
              <a:buChar char="•"/>
            </a:pPr>
            <a:r>
              <a:rPr lang="es-MX" dirty="0"/>
              <a:t>No vayan de compras con el estómago vacío.</a:t>
            </a:r>
          </a:p>
          <a:p>
            <a:pPr marL="285750" indent="-285750">
              <a:lnSpc>
                <a:spcPct val="120000"/>
              </a:lnSpc>
              <a:buFont typeface="Arial" panose="020B0604020202020204" pitchFamily="34" charset="0"/>
              <a:buChar char="•"/>
            </a:pPr>
            <a:r>
              <a:rPr lang="es-MX" dirty="0"/>
              <a:t>Compren productos frescos. </a:t>
            </a:r>
          </a:p>
          <a:p>
            <a:pPr marL="285750" indent="-285750">
              <a:lnSpc>
                <a:spcPct val="120000"/>
              </a:lnSpc>
              <a:buFont typeface="Arial" panose="020B0604020202020204" pitchFamily="34" charset="0"/>
              <a:buChar char="•"/>
            </a:pPr>
            <a:r>
              <a:rPr lang="es-MX" dirty="0"/>
              <a:t>Den una vuelta por el perímetro de la tienda.</a:t>
            </a:r>
          </a:p>
          <a:p>
            <a:pPr marL="285750" indent="-285750">
              <a:lnSpc>
                <a:spcPct val="120000"/>
              </a:lnSpc>
              <a:buFont typeface="Arial" panose="020B0604020202020204" pitchFamily="34" charset="0"/>
              <a:buChar char="•"/>
            </a:pPr>
            <a:r>
              <a:rPr lang="es-MX" dirty="0"/>
              <a:t>Lean las etiquetas de los alimentos.</a:t>
            </a:r>
          </a:p>
          <a:p>
            <a:pPr marL="285750" indent="-285750">
              <a:lnSpc>
                <a:spcPct val="120000"/>
              </a:lnSpc>
              <a:buFont typeface="Arial" panose="020B0604020202020204" pitchFamily="34" charset="0"/>
              <a:buChar char="•"/>
            </a:pPr>
            <a:r>
              <a:rPr lang="es-MX" dirty="0"/>
              <a:t>Compren verduras frescas, congeladas o enlatadas “sin sal añadida”.</a:t>
            </a:r>
          </a:p>
          <a:p>
            <a:pPr marL="285750" indent="-285750">
              <a:lnSpc>
                <a:spcPct val="120000"/>
              </a:lnSpc>
              <a:buFont typeface="Arial" panose="020B0604020202020204" pitchFamily="34" charset="0"/>
              <a:buChar char="•"/>
            </a:pPr>
            <a:r>
              <a:rPr lang="es-MX" dirty="0"/>
              <a:t>Compren todo fresco: carnes rojas magras, de ave y pescado en lugar de carnes enlatadas o procesadas.</a:t>
            </a:r>
          </a:p>
          <a:p>
            <a:pPr marL="285750" indent="-285750">
              <a:lnSpc>
                <a:spcPct val="120000"/>
              </a:lnSpc>
              <a:buFont typeface="Arial" panose="020B0604020202020204" pitchFamily="34" charset="0"/>
              <a:buChar char="•"/>
            </a:pPr>
            <a:r>
              <a:rPr lang="es-MX" dirty="0"/>
              <a:t>Elijan alimentos “de conveniencia” que sean bajos en sodio.</a:t>
            </a:r>
          </a:p>
          <a:p>
            <a:pPr marL="285750" indent="-285750">
              <a:lnSpc>
                <a:spcPct val="120000"/>
              </a:lnSpc>
              <a:buFont typeface="Arial" panose="020B0604020202020204" pitchFamily="34" charset="0"/>
              <a:buChar char="•"/>
            </a:pPr>
            <a:r>
              <a:rPr lang="es-MX" dirty="0"/>
              <a:t>Para el desayuno, elijan cereales listos para comer que sean bajos en sodio.</a:t>
            </a:r>
          </a:p>
          <a:p>
            <a:pPr marL="0" indent="0">
              <a:lnSpc>
                <a:spcPct val="120000"/>
              </a:lnSpc>
              <a:buNone/>
            </a:pPr>
            <a:endParaRPr lang="es-MX" dirty="0"/>
          </a:p>
          <a:p>
            <a:pPr marL="0" indent="0" algn="r">
              <a:lnSpc>
                <a:spcPct val="120000"/>
              </a:lnSpc>
              <a:buNone/>
            </a:pPr>
            <a:r>
              <a:rPr lang="es-MX" sz="1600" dirty="0"/>
              <a:t>(NHLBI, 2015; Mayo Clinic, 2015)</a:t>
            </a:r>
          </a:p>
        </p:txBody>
      </p:sp>
      <p:sp>
        <p:nvSpPr>
          <p:cNvPr id="5" name="Title 1"/>
          <p:cNvSpPr txBox="1">
            <a:spLocks/>
          </p:cNvSpPr>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s-MX" kern="0" dirty="0"/>
              <a:t>Cómo comprar alimentos saludables para la presión arterial</a:t>
            </a:r>
          </a:p>
        </p:txBody>
      </p:sp>
    </p:spTree>
    <p:extLst>
      <p:ext uri="{BB962C8B-B14F-4D97-AF65-F5344CB8AC3E}">
        <p14:creationId xmlns:p14="http://schemas.microsoft.com/office/powerpoint/2010/main" val="1476452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Cómo comprar alimentos saludables para la presión arterial</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7</a:t>
            </a:fld>
            <a:endParaRPr lang="es-MX" dirty="0"/>
          </a:p>
        </p:txBody>
      </p:sp>
      <p:sp>
        <p:nvSpPr>
          <p:cNvPr id="8" name="TextBox 7"/>
          <p:cNvSpPr txBox="1"/>
          <p:nvPr/>
        </p:nvSpPr>
        <p:spPr>
          <a:xfrm>
            <a:off x="7269220" y="6596390"/>
            <a:ext cx="1554562" cy="261610"/>
          </a:xfrm>
          <a:prstGeom prst="rect">
            <a:avLst/>
          </a:prstGeom>
          <a:noFill/>
        </p:spPr>
        <p:txBody>
          <a:bodyPr wrap="square" rtlCol="0">
            <a:spAutoFit/>
          </a:bodyPr>
          <a:lstStyle/>
          <a:p>
            <a:r>
              <a:rPr lang="es-MX" sz="1100" dirty="0"/>
              <a:t>(NHLBI, 2013)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96" y="1323350"/>
            <a:ext cx="8528304" cy="5273040"/>
          </a:xfrm>
          <a:prstGeom prst="rect">
            <a:avLst/>
          </a:prstGeom>
        </p:spPr>
      </p:pic>
    </p:spTree>
    <p:extLst>
      <p:ext uri="{BB962C8B-B14F-4D97-AF65-F5344CB8AC3E}">
        <p14:creationId xmlns:p14="http://schemas.microsoft.com/office/powerpoint/2010/main" val="1865181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Cómo comprar alimentos saludables para la presión arterial</a:t>
            </a:r>
          </a:p>
        </p:txBody>
      </p:sp>
      <p:sp>
        <p:nvSpPr>
          <p:cNvPr id="3" name="Content Placeholder 2"/>
          <p:cNvSpPr>
            <a:spLocks noGrp="1"/>
          </p:cNvSpPr>
          <p:nvPr>
            <p:ph idx="1"/>
          </p:nvPr>
        </p:nvSpPr>
        <p:spPr>
          <a:xfrm>
            <a:off x="474622" y="1466836"/>
            <a:ext cx="8502427" cy="5102806"/>
          </a:xfrm>
        </p:spPr>
        <p:txBody>
          <a:bodyPr/>
          <a:lstStyle/>
          <a:p>
            <a:pPr>
              <a:spcBef>
                <a:spcPts val="1000"/>
              </a:spcBef>
            </a:pPr>
            <a:r>
              <a:rPr lang="es-MX" sz="1700" dirty="0"/>
              <a:t>Háganse el hábito de leer las etiquetas de información nutricional </a:t>
            </a:r>
            <a:br>
              <a:rPr lang="es-MX" sz="1700" dirty="0"/>
            </a:br>
            <a:r>
              <a:rPr lang="es-MX" sz="1700" dirty="0"/>
              <a:t>para elegir los alimentos de forma más inteligente. </a:t>
            </a:r>
          </a:p>
          <a:p>
            <a:pPr>
              <a:spcBef>
                <a:spcPts val="1000"/>
              </a:spcBef>
            </a:pPr>
            <a:r>
              <a:rPr lang="es-MX" sz="1700" dirty="0"/>
              <a:t>Eviten los alimentos que tienen altos niveles de grasas saturadas o grasas </a:t>
            </a:r>
            <a:r>
              <a:rPr lang="es-MX" sz="1700" i="1" dirty="0"/>
              <a:t>trans</a:t>
            </a:r>
            <a:r>
              <a:rPr lang="es-MX" sz="1700" dirty="0"/>
              <a:t>, o que incluyen grasas hidrogenadas, ya que pueden elevar </a:t>
            </a:r>
            <a:br>
              <a:rPr lang="es-MX" sz="1700" dirty="0"/>
            </a:br>
            <a:r>
              <a:rPr lang="es-MX" sz="1700" dirty="0"/>
              <a:t>el colesterol. </a:t>
            </a:r>
          </a:p>
          <a:p>
            <a:pPr>
              <a:spcBef>
                <a:spcPts val="1000"/>
              </a:spcBef>
            </a:pPr>
            <a:r>
              <a:rPr lang="es-MX" sz="1700" dirty="0"/>
              <a:t>Eviten los alimentos con alto contenido en sodio, ya que pueden aumentar la presión arterial.</a:t>
            </a:r>
          </a:p>
          <a:p>
            <a:pPr>
              <a:spcBef>
                <a:spcPts val="1000"/>
              </a:spcBef>
            </a:pPr>
            <a:r>
              <a:rPr lang="es-MX" sz="1700" b="1" i="1" dirty="0"/>
              <a:t>En promedio, cuanto mayor sea el consumo de sal, mayor será </a:t>
            </a:r>
            <a:br>
              <a:rPr lang="es-MX" sz="1700" b="1" i="1" dirty="0"/>
            </a:br>
            <a:r>
              <a:rPr lang="es-MX" sz="1700" b="1" i="1" dirty="0"/>
              <a:t>la presión arterial.</a:t>
            </a:r>
          </a:p>
          <a:p>
            <a:pPr marL="285750" indent="-285750">
              <a:spcBef>
                <a:spcPts val="1000"/>
              </a:spcBef>
              <a:buFont typeface="Arial" panose="020B0604020202020204" pitchFamily="34" charset="0"/>
              <a:buChar char="•"/>
            </a:pPr>
            <a:r>
              <a:rPr lang="es-MX" sz="1700" dirty="0"/>
              <a:t>Al leer las etiquetas, presten atención a las siguientes palabras y sepan lo que significan:</a:t>
            </a:r>
          </a:p>
          <a:p>
            <a:pPr marL="979488" lvl="2" indent="-285750">
              <a:spcBef>
                <a:spcPts val="1000"/>
              </a:spcBef>
              <a:buFont typeface="Courier New" panose="02070309020205020404" pitchFamily="49" charset="0"/>
              <a:buChar char="-"/>
            </a:pPr>
            <a:r>
              <a:rPr lang="es-MX" sz="1700" b="1" i="1" dirty="0"/>
              <a:t>Free (Libre de)</a:t>
            </a:r>
          </a:p>
          <a:p>
            <a:pPr marL="979488" lvl="2" indent="-285750">
              <a:spcBef>
                <a:spcPts val="0"/>
              </a:spcBef>
              <a:buFont typeface="Courier New" panose="02070309020205020404" pitchFamily="49" charset="0"/>
              <a:buChar char="-"/>
            </a:pPr>
            <a:r>
              <a:rPr lang="es-MX" sz="1700" b="1" i="1" dirty="0"/>
              <a:t>Very Low (Muy bajo) </a:t>
            </a:r>
            <a:r>
              <a:rPr lang="es-MX" sz="1700" dirty="0"/>
              <a:t>y </a:t>
            </a:r>
            <a:r>
              <a:rPr lang="es-MX" sz="1700" b="1" i="1" dirty="0"/>
              <a:t>Low (Bajo)</a:t>
            </a:r>
          </a:p>
          <a:p>
            <a:pPr marL="979488" lvl="2" indent="-285750">
              <a:spcBef>
                <a:spcPts val="0"/>
              </a:spcBef>
              <a:buFont typeface="Courier New" panose="02070309020205020404" pitchFamily="49" charset="0"/>
              <a:buChar char="-"/>
            </a:pPr>
            <a:r>
              <a:rPr lang="es-MX" sz="1700" b="1" i="1" dirty="0"/>
              <a:t>Reduced (Reducido)</a:t>
            </a:r>
            <a:r>
              <a:rPr lang="es-MX" sz="1700" dirty="0"/>
              <a:t> o </a:t>
            </a:r>
            <a:r>
              <a:rPr lang="es-MX" sz="1700" b="1" i="1" dirty="0"/>
              <a:t>Less (Menos)</a:t>
            </a:r>
            <a:br>
              <a:rPr sz="1700" dirty="0"/>
            </a:br>
            <a:endParaRPr lang="es-MX" sz="1700" dirty="0"/>
          </a:p>
          <a:p>
            <a:pPr algn="r">
              <a:spcBef>
                <a:spcPts val="1000"/>
              </a:spcBef>
            </a:pPr>
            <a:endParaRPr lang="es-MX" sz="1700" dirty="0"/>
          </a:p>
          <a:p>
            <a:pPr algn="r">
              <a:spcBef>
                <a:spcPts val="1000"/>
              </a:spcBef>
            </a:pPr>
            <a:endParaRPr lang="es-MX" sz="2400" dirty="0"/>
          </a:p>
          <a:p>
            <a:pPr algn="r">
              <a:spcBef>
                <a:spcPts val="1000"/>
              </a:spcBef>
            </a:pPr>
            <a:r>
              <a:rPr lang="es-MX" sz="1700" dirty="0"/>
              <a:t>(AHA, 2014; USDA 2008)</a:t>
            </a:r>
          </a:p>
          <a:p>
            <a:endParaRPr lang="es-MX"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8</a:t>
            </a:fld>
            <a:endParaRPr lang="es-MX" dirty="0"/>
          </a:p>
        </p:txBody>
      </p:sp>
    </p:spTree>
    <p:extLst>
      <p:ext uri="{BB962C8B-B14F-4D97-AF65-F5344CB8AC3E}">
        <p14:creationId xmlns:p14="http://schemas.microsoft.com/office/powerpoint/2010/main" val="231022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8613" y="3286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s-MX" kern="0" dirty="0"/>
              <a:t>Cómo comprar alimentos saludables para la presión arterial</a:t>
            </a:r>
          </a:p>
        </p:txBody>
      </p:sp>
      <p:sp>
        <p:nvSpPr>
          <p:cNvPr id="6" name="Content Placeholder 6"/>
          <p:cNvSpPr txBox="1">
            <a:spLocks/>
          </p:cNvSpPr>
          <p:nvPr/>
        </p:nvSpPr>
        <p:spPr bwMode="black">
          <a:xfrm>
            <a:off x="614940" y="1520037"/>
            <a:ext cx="8339137" cy="92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s-MX" sz="2000" b="1" kern="0" dirty="0"/>
              <a:t>Etiquetas de información nutricional: Productos congelados vs. productos enlatados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83" y="2213856"/>
            <a:ext cx="8241792" cy="4352544"/>
          </a:xfrm>
          <a:prstGeom prst="rect">
            <a:avLst/>
          </a:prstGeom>
        </p:spPr>
      </p:pic>
    </p:spTree>
    <p:extLst>
      <p:ext uri="{BB962C8B-B14F-4D97-AF65-F5344CB8AC3E}">
        <p14:creationId xmlns:p14="http://schemas.microsoft.com/office/powerpoint/2010/main" val="1755997480"/>
      </p:ext>
    </p:extLst>
  </p:cSld>
  <p:clrMapOvr>
    <a:masterClrMapping/>
  </p:clrMapOvr>
</p:sld>
</file>

<file path=ppt/theme/theme1.xml><?xml version="1.0" encoding="utf-8"?>
<a:theme xmlns:a="http://schemas.openxmlformats.org/drawingml/2006/main" name="blank">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YMCA-Red">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YMCA-Purpl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YMCA-Blu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YMCA-Green">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d39e3a-02b6-4e59-93ab-10e9310be298">
      <Terms xmlns="http://schemas.microsoft.com/office/infopath/2007/PartnerControls"/>
    </lcf76f155ced4ddcb4097134ff3c332f>
    <TaxCatchAll xmlns="4d2c1109-1458-4735-b2c8-46ef6d9634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A218D7BE32BE4AAD73DB9C631BF36E" ma:contentTypeVersion="13" ma:contentTypeDescription="Create a new document." ma:contentTypeScope="" ma:versionID="667c3bd722c410d4587da475f31305bb">
  <xsd:schema xmlns:xsd="http://www.w3.org/2001/XMLSchema" xmlns:xs="http://www.w3.org/2001/XMLSchema" xmlns:p="http://schemas.microsoft.com/office/2006/metadata/properties" xmlns:ns2="9dd39e3a-02b6-4e59-93ab-10e9310be298" xmlns:ns3="4d2c1109-1458-4735-b2c8-46ef6d963481" targetNamespace="http://schemas.microsoft.com/office/2006/metadata/properties" ma:root="true" ma:fieldsID="671ebf4fd7d0cd9083f3cf65fd48ab6d" ns2:_="" ns3:_="">
    <xsd:import namespace="9dd39e3a-02b6-4e59-93ab-10e9310be298"/>
    <xsd:import namespace="4d2c1109-1458-4735-b2c8-46ef6d96348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d39e3a-02b6-4e59-93ab-10e9310be2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69bd9d9-1864-4172-ab27-60783841fa7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2c1109-1458-4735-b2c8-46ef6d9634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1e03ec36-320a-4000-803a-072fa99a9ef0}" ma:internalName="TaxCatchAll" ma:showField="CatchAllData" ma:web="4d2c1109-1458-4735-b2c8-46ef6d9634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7CF12C-B857-4414-B338-3E37D133240E}">
  <ds:schemaRefs>
    <ds:schemaRef ds:uri="http://purl.org/dc/elements/1.1/"/>
    <ds:schemaRef ds:uri="23b00675-eb75-486c-82bd-7ed31245b2ba"/>
    <ds:schemaRef ds:uri="http://schemas.microsoft.com/office/2006/documentManagement/types"/>
    <ds:schemaRef ds:uri="http://www.w3.org/XML/1998/namespace"/>
    <ds:schemaRef ds:uri="http://purl.org/dc/dcmitype/"/>
    <ds:schemaRef ds:uri="03e47e7d-203e-4acc-931c-60402c254c45"/>
    <ds:schemaRef ds:uri="http://schemas.microsoft.com/office/infopath/2007/PartnerControls"/>
    <ds:schemaRef ds:uri="http://schemas.openxmlformats.org/package/2006/metadata/core-properties"/>
    <ds:schemaRef ds:uri="http://schemas.microsoft.com/office/2006/metadata/properties"/>
    <ds:schemaRef ds:uri="http://purl.org/dc/terms/"/>
    <ds:schemaRef ds:uri="57036024-9c42-47e2-ba26-a8df803f549b"/>
    <ds:schemaRef ds:uri="9dd39e3a-02b6-4e59-93ab-10e9310be298"/>
    <ds:schemaRef ds:uri="4d2c1109-1458-4735-b2c8-46ef6d963481"/>
  </ds:schemaRefs>
</ds:datastoreItem>
</file>

<file path=customXml/itemProps2.xml><?xml version="1.0" encoding="utf-8"?>
<ds:datastoreItem xmlns:ds="http://schemas.openxmlformats.org/officeDocument/2006/customXml" ds:itemID="{04F39011-F5F9-421C-AFC5-F4ED3B9FC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d39e3a-02b6-4e59-93ab-10e9310be298"/>
    <ds:schemaRef ds:uri="4d2c1109-1458-4735-b2c8-46ef6d9634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4DA2AC-63C9-4553-9631-344509B4D2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44272</TotalTime>
  <Words>1668</Words>
  <Application>Microsoft Office PowerPoint</Application>
  <PresentationFormat>On-screen Show (4:3)</PresentationFormat>
  <Paragraphs>185</Paragraphs>
  <Slides>23</Slides>
  <Notes>23</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23</vt:i4>
      </vt:variant>
    </vt:vector>
  </HeadingPairs>
  <TitlesOfParts>
    <vt:vector size="31" baseType="lpstr">
      <vt:lpstr>Arial</vt:lpstr>
      <vt:lpstr>Courier New</vt:lpstr>
      <vt:lpstr>Verdana</vt:lpstr>
      <vt:lpstr>blank</vt:lpstr>
      <vt:lpstr>YMCA-Red</vt:lpstr>
      <vt:lpstr>YMCA-Purple</vt:lpstr>
      <vt:lpstr>YMCA-Blue</vt:lpstr>
      <vt:lpstr>YMCA-Green</vt:lpstr>
      <vt:lpstr>Programa de Autocontrol de  la Presión Arterial</vt:lpstr>
      <vt:lpstr>Cómo comprar, preparar y cocinar los alimentos para un mejor control de la presión arterial</vt:lpstr>
      <vt:lpstr>La nutrición y  la presión arterial</vt:lpstr>
      <vt:lpstr>La nutrición y la presión arterial </vt:lpstr>
      <vt:lpstr>La nutrición y la presión arterial </vt:lpstr>
      <vt:lpstr>PowerPoint Presentation</vt:lpstr>
      <vt:lpstr>Cómo comprar alimentos saludables para la presión arterial</vt:lpstr>
      <vt:lpstr>Cómo comprar alimentos saludables para la presión arterial</vt:lpstr>
      <vt:lpstr>PowerPoint Presentation</vt:lpstr>
      <vt:lpstr>PowerPoint Presentation</vt:lpstr>
      <vt:lpstr>PowerPoint Presentation</vt:lpstr>
      <vt:lpstr>PowerPoint Presentation</vt:lpstr>
      <vt:lpstr>PowerPoint Presentation</vt:lpstr>
      <vt:lpstr>PowerPoint Presentation</vt:lpstr>
      <vt:lpstr>Actividad: Renovación de receta</vt:lpstr>
      <vt:lpstr>PowerPoint Presentation</vt:lpstr>
      <vt:lpstr>PowerPoint Presentation</vt:lpstr>
      <vt:lpstr>Discusión</vt:lpstr>
      <vt:lpstr>PowerPoint Presentation</vt:lpstr>
      <vt:lpstr>La actividad física y  el control de  la presión arterial</vt:lpstr>
      <vt:lpstr>La actividad física y el control de  la presión arterial</vt:lpstr>
      <vt:lpstr>La actividad física y el control de  la presión arterial</vt:lpstr>
      <vt:lpstr>Gracias</vt:lpstr>
    </vt:vector>
  </TitlesOfParts>
  <Company>YMCA of the 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de Autocontrol de  la Presión Arterial</dc:title>
  <dc:creator>Austin, Ashlee</dc:creator>
  <cp:lastModifiedBy>Catoree Joseph</cp:lastModifiedBy>
  <cp:revision>302</cp:revision>
  <dcterms:created xsi:type="dcterms:W3CDTF">2014-09-03T15:49:07Z</dcterms:created>
  <dcterms:modified xsi:type="dcterms:W3CDTF">2023-11-14T19:49:01Z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0x010100B9A218D7BE32BE4AAD73DB9C631BF36E</vt:lpwstr>
  </property>
  <property fmtid="{D5CDD505-2E9C-101B-9397-08002B2CF9AE}" pid="3" name="Order">
    <vt:r8>1453400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