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991" r:id="rId4"/>
    <p:sldMasterId id="2147484004" r:id="rId5"/>
    <p:sldMasterId id="2147484017" r:id="rId6"/>
    <p:sldMasterId id="2147484030" r:id="rId7"/>
    <p:sldMasterId id="2147484043" r:id="rId8"/>
  </p:sldMasterIdLst>
  <p:notesMasterIdLst>
    <p:notesMasterId r:id="rId32"/>
  </p:notesMasterIdLst>
  <p:sldIdLst>
    <p:sldId id="286" r:id="rId9"/>
    <p:sldId id="363" r:id="rId10"/>
    <p:sldId id="362" r:id="rId11"/>
    <p:sldId id="356" r:id="rId12"/>
    <p:sldId id="342" r:id="rId13"/>
    <p:sldId id="357" r:id="rId14"/>
    <p:sldId id="328" r:id="rId15"/>
    <p:sldId id="329" r:id="rId16"/>
    <p:sldId id="358" r:id="rId17"/>
    <p:sldId id="336" r:id="rId18"/>
    <p:sldId id="339" r:id="rId19"/>
    <p:sldId id="359" r:id="rId20"/>
    <p:sldId id="360" r:id="rId21"/>
    <p:sldId id="361" r:id="rId22"/>
    <p:sldId id="333" r:id="rId23"/>
    <p:sldId id="334" r:id="rId24"/>
    <p:sldId id="335" r:id="rId25"/>
    <p:sldId id="318" r:id="rId26"/>
    <p:sldId id="352" r:id="rId27"/>
    <p:sldId id="354" r:id="rId28"/>
    <p:sldId id="353" r:id="rId29"/>
    <p:sldId id="364" r:id="rId30"/>
    <p:sldId id="310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56">
          <p15:clr>
            <a:srgbClr val="A4A3A4"/>
          </p15:clr>
        </p15:guide>
        <p15:guide id="3" orient="horz" pos="4098">
          <p15:clr>
            <a:srgbClr val="A4A3A4"/>
          </p15:clr>
        </p15:guide>
        <p15:guide id="4" pos="2880">
          <p15:clr>
            <a:srgbClr val="A4A3A4"/>
          </p15:clr>
        </p15:guide>
        <p15:guide id="5" pos="4135">
          <p15:clr>
            <a:srgbClr val="A4A3A4"/>
          </p15:clr>
        </p15:guide>
        <p15:guide id="6" pos="3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AF"/>
    <a:srgbClr val="A92B31"/>
    <a:srgbClr val="F15922"/>
    <a:srgbClr val="5C2E91"/>
    <a:srgbClr val="C6168D"/>
    <a:srgbClr val="DD5828"/>
    <a:srgbClr val="FFFFFF"/>
    <a:srgbClr val="FCA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78129" autoAdjust="0"/>
  </p:normalViewPr>
  <p:slideViewPr>
    <p:cSldViewPr snapToGrid="0">
      <p:cViewPr varScale="1">
        <p:scale>
          <a:sx n="91" d="100"/>
          <a:sy n="91" d="100"/>
        </p:scale>
        <p:origin x="1532" y="64"/>
      </p:cViewPr>
      <p:guideLst>
        <p:guide orient="horz" pos="2160"/>
        <p:guide orient="horz" pos="956"/>
        <p:guide orient="horz" pos="4098"/>
        <p:guide pos="2880"/>
        <p:guide pos="4135"/>
        <p:guide pos="300"/>
      </p:guideLst>
    </p:cSldViewPr>
  </p:slideViewPr>
  <p:outlineViewPr>
    <p:cViewPr>
      <p:scale>
        <a:sx n="33" d="100"/>
        <a:sy n="33" d="100"/>
      </p:scale>
      <p:origin x="0" y="22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theme" Target="theme/theme1.xml"/><Relationship Id="rId8" Type="http://schemas.openxmlformats.org/officeDocument/2006/relationships/slideMaster" Target="slideMasters/slideMaster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3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fld id="{F50C3D00-B2F6-4D83-A049-FE51B6E62AD3}" type="slidenum">
              <a:rPr lang="en-US"/>
              <a:pPr>
                <a:defRPr/>
              </a:pPr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06583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64" charset="0"/>
        <a:ea typeface="ＭＳ Ｐゴシック" pitchFamily="64" charset="-128"/>
        <a:cs typeface="ＭＳ Ｐゴシック" pitchFamily="6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64" charset="0"/>
        <a:ea typeface="ＭＳ Ｐゴシック" pitchFamily="6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64" charset="0"/>
        <a:ea typeface="ＭＳ Ｐゴシック" pitchFamily="6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64" charset="0"/>
        <a:ea typeface="ＭＳ Ｐゴシック" pitchFamily="6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64" charset="0"/>
        <a:ea typeface="ＭＳ Ｐゴシック" pitchFamily="6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508816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10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283896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11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736288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Verdana" pitchFamily="64" charset="0"/>
              <a:ea typeface="ＭＳ Ｐゴシック" pitchFamily="64" charset="-128"/>
              <a:cs typeface="ＭＳ Ｐゴシック" pitchFamily="6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12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817510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13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817510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14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817510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15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44981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16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16401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Verdana" pitchFamily="64" charset="0"/>
              <a:ea typeface="ＭＳ Ｐゴシック" pitchFamily="64" charset="-128"/>
              <a:cs typeface="ＭＳ Ｐゴシック" pitchFamily="6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17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147630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3838" lvl="1" indent="0">
              <a:buFont typeface="Arial" panose="020B0604020202020204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19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299292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20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32480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425244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21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139467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22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496285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23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4723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95760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81751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66584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81751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baseline="0" dirty="0">
              <a:solidFill>
                <a:schemeClr val="tx1"/>
              </a:solidFill>
              <a:effectLst/>
              <a:latin typeface="Verdana" pitchFamily="64" charset="0"/>
              <a:ea typeface="ＭＳ Ｐゴシック" pitchFamily="64" charset="-128"/>
              <a:cs typeface="ＭＳ Ｐゴシック" pitchFamily="6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20546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6904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>
              <a:solidFill>
                <a:schemeClr val="tx1"/>
              </a:solidFill>
              <a:effectLst/>
              <a:latin typeface="Verdana" pitchFamily="64" charset="0"/>
              <a:ea typeface="ＭＳ Ｐゴシック" pitchFamily="64" charset="-128"/>
              <a:cs typeface="ＭＳ Ｐゴシック" pitchFamily="6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20546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all_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093" y="466725"/>
            <a:ext cx="1374588" cy="105156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13, 2016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2116" y="1068831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E8085F-83F7-4C0E-9245-522DA2328C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DC0770-9FB8-4610-8BB9-FE2BE2544D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D1158C-E9ED-4F39-ABDD-33CF79A496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28613"/>
            <a:ext cx="2092325" cy="57864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328613"/>
            <a:ext cx="6129337" cy="5786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69E72-FA37-4917-9BDE-D439D97A9E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You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093" y="466725"/>
            <a:ext cx="1374588" cy="105156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13, 2016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2116" y="1068831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Healt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5392" y="1068831"/>
            <a:ext cx="1692161" cy="460005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13, 2016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093" y="466725"/>
            <a:ext cx="1374588" cy="10515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Soc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13, 2016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093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5392" y="1068831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all_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13, 2016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607" y="466725"/>
            <a:ext cx="1374588" cy="10515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7D3D9F-483B-4D2E-9546-1BB0A0DE02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 or Agen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0040"/>
            <a:ext cx="8366760" cy="841248"/>
          </a:xfrm>
        </p:spPr>
        <p:txBody>
          <a:bodyPr/>
          <a:lstStyle>
            <a:lvl1pPr algn="l">
              <a:defRPr sz="26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4F9A76-05EC-4927-B4A2-A8CE3023F9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4013" y="1739900"/>
            <a:ext cx="8339137" cy="4375150"/>
          </a:xfrm>
        </p:spPr>
        <p:txBody>
          <a:bodyPr/>
          <a:lstStyle>
            <a:lvl1pPr marL="457200" indent="-457200">
              <a:spcBef>
                <a:spcPts val="528"/>
              </a:spcBef>
              <a:buFont typeface="+mj-lt"/>
              <a:buAutoNum type="arabicPeriod"/>
              <a:defRPr sz="2200" b="1" cap="all" baseline="0">
                <a:solidFill>
                  <a:schemeClr val="bg1"/>
                </a:solidFill>
              </a:defRPr>
            </a:lvl1pPr>
            <a:lvl2pPr marL="740664" indent="-283464">
              <a:spcBef>
                <a:spcPts val="528"/>
              </a:spcBef>
              <a:buSzPct val="100000"/>
              <a:buFont typeface="Verdana" pitchFamily="34" charset="0"/>
              <a:buChar char="–"/>
              <a:defRPr sz="2200" baseline="0">
                <a:solidFill>
                  <a:schemeClr val="bg1"/>
                </a:solidFill>
              </a:defRPr>
            </a:lvl2pPr>
            <a:lvl3pPr marL="1143000">
              <a:spcBef>
                <a:spcPts val="528"/>
              </a:spcBef>
              <a:buFont typeface="Arial" pitchFamily="34" charset="0"/>
              <a:buChar char="•"/>
              <a:defRPr sz="2200" baseline="0">
                <a:solidFill>
                  <a:schemeClr val="bg1"/>
                </a:solidFill>
              </a:defRPr>
            </a:lvl3pPr>
            <a:lvl4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4pPr>
            <a:lvl5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7D3D9F-483B-4D2E-9546-1BB0A0DE02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74904"/>
            <a:ext cx="8732520" cy="1636776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with Nam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2608" y="2756154"/>
            <a:ext cx="8732520" cy="949071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76225" y="4467225"/>
            <a:ext cx="7048500" cy="1924050"/>
          </a:xfrm>
        </p:spPr>
        <p:txBody>
          <a:bodyPr/>
          <a:lstStyle>
            <a:lvl1pPr>
              <a:spcBef>
                <a:spcPts val="200"/>
              </a:spcBef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YMCA OF THE USA</a:t>
            </a:r>
          </a:p>
          <a:p>
            <a:pPr lvl="0"/>
            <a:r>
              <a:rPr lang="en-US" dirty="0"/>
              <a:t>800 872 9622</a:t>
            </a:r>
          </a:p>
          <a:p>
            <a:pPr lvl="0"/>
            <a:r>
              <a:rPr lang="en-US" dirty="0"/>
              <a:t>name.name@ymca.net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4812" y="466344"/>
            <a:ext cx="1376087" cy="10515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013" y="1739900"/>
            <a:ext cx="4092575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8988" y="1739900"/>
            <a:ext cx="4094162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2D5AC9-C07E-4D0F-9B68-74093CA5E8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9F491E-278F-4842-9DD3-1ED96C0B2D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09AD80-642E-4752-95E7-F234FD1CAC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6761A3-887C-4DD5-B9CF-A38A6F8AFC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E8085F-83F7-4C0E-9245-522DA2328C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DC0770-9FB8-4610-8BB9-FE2BE2544D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D1158C-E9ED-4F39-ABDD-33CF79A496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28613"/>
            <a:ext cx="2092325" cy="57864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328613"/>
            <a:ext cx="6129337" cy="5786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69E72-FA37-4917-9BDE-D439D97A9E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 or A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0040"/>
            <a:ext cx="8366760" cy="841248"/>
          </a:xfrm>
        </p:spPr>
        <p:txBody>
          <a:bodyPr/>
          <a:lstStyle>
            <a:lvl1pPr algn="l">
              <a:defRPr sz="26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4F9A76-05EC-4927-B4A2-A8CE3023F9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4013" y="1739900"/>
            <a:ext cx="8339137" cy="4375150"/>
          </a:xfrm>
        </p:spPr>
        <p:txBody>
          <a:bodyPr/>
          <a:lstStyle>
            <a:lvl1pPr marL="457200" indent="-457200">
              <a:spcBef>
                <a:spcPts val="528"/>
              </a:spcBef>
              <a:buFont typeface="+mj-lt"/>
              <a:buAutoNum type="arabicPeriod"/>
              <a:defRPr sz="2200" b="1" cap="all" baseline="0">
                <a:solidFill>
                  <a:schemeClr val="bg1"/>
                </a:solidFill>
              </a:defRPr>
            </a:lvl1pPr>
            <a:lvl2pPr marL="740664" indent="-283464">
              <a:spcBef>
                <a:spcPts val="528"/>
              </a:spcBef>
              <a:buSzPct val="100000"/>
              <a:buFont typeface="Verdana" pitchFamily="34" charset="0"/>
              <a:buChar char="–"/>
              <a:defRPr sz="2200" baseline="0">
                <a:solidFill>
                  <a:schemeClr val="bg1"/>
                </a:solidFill>
              </a:defRPr>
            </a:lvl2pPr>
            <a:lvl3pPr marL="1143000">
              <a:spcBef>
                <a:spcPts val="528"/>
              </a:spcBef>
              <a:buFont typeface="Arial" pitchFamily="34" charset="0"/>
              <a:buChar char="•"/>
              <a:defRPr sz="2200" baseline="0">
                <a:solidFill>
                  <a:schemeClr val="bg1"/>
                </a:solidFill>
              </a:defRPr>
            </a:lvl3pPr>
            <a:lvl4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4pPr>
            <a:lvl5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You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13, 2016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607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Healt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13, 2016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607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Soc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13, 2016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607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all_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13, 2016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7D3D9F-483B-4D2E-9546-1BB0A0DE02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 or Agend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0040"/>
            <a:ext cx="8366760" cy="841248"/>
          </a:xfrm>
        </p:spPr>
        <p:txBody>
          <a:bodyPr/>
          <a:lstStyle>
            <a:lvl1pPr algn="l">
              <a:defRPr sz="26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4F9A76-05EC-4927-B4A2-A8CE3023F9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4013" y="1739900"/>
            <a:ext cx="8339137" cy="4375150"/>
          </a:xfrm>
        </p:spPr>
        <p:txBody>
          <a:bodyPr/>
          <a:lstStyle>
            <a:lvl1pPr marL="457200" indent="-457200">
              <a:spcBef>
                <a:spcPts val="528"/>
              </a:spcBef>
              <a:buFont typeface="+mj-lt"/>
              <a:buAutoNum type="arabicPeriod"/>
              <a:defRPr sz="2200" b="1" cap="all" baseline="0">
                <a:solidFill>
                  <a:schemeClr val="bg1"/>
                </a:solidFill>
              </a:defRPr>
            </a:lvl1pPr>
            <a:lvl2pPr marL="740664" indent="-283464">
              <a:spcBef>
                <a:spcPts val="528"/>
              </a:spcBef>
              <a:buSzPct val="100000"/>
              <a:buFont typeface="Verdana" pitchFamily="34" charset="0"/>
              <a:buChar char="–"/>
              <a:defRPr sz="2200" baseline="0">
                <a:solidFill>
                  <a:schemeClr val="bg1"/>
                </a:solidFill>
              </a:defRPr>
            </a:lvl2pPr>
            <a:lvl3pPr marL="1143000">
              <a:spcBef>
                <a:spcPts val="528"/>
              </a:spcBef>
              <a:buFont typeface="Arial" pitchFamily="34" charset="0"/>
              <a:buChar char="•"/>
              <a:defRPr sz="2200" baseline="0">
                <a:solidFill>
                  <a:schemeClr val="bg1"/>
                </a:solidFill>
              </a:defRPr>
            </a:lvl3pPr>
            <a:lvl4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4pPr>
            <a:lvl5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74904"/>
            <a:ext cx="8732520" cy="1636776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with Nam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2608" y="2756154"/>
            <a:ext cx="8732520" cy="949071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76225" y="4467225"/>
            <a:ext cx="7048500" cy="1924050"/>
          </a:xfrm>
        </p:spPr>
        <p:txBody>
          <a:bodyPr/>
          <a:lstStyle>
            <a:lvl1pPr>
              <a:spcBef>
                <a:spcPts val="200"/>
              </a:spcBef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YMCA OF THE USA</a:t>
            </a:r>
          </a:p>
          <a:p>
            <a:pPr lvl="0"/>
            <a:r>
              <a:rPr lang="en-US" dirty="0"/>
              <a:t>800 872 9622</a:t>
            </a:r>
          </a:p>
          <a:p>
            <a:pPr lvl="0"/>
            <a:r>
              <a:rPr lang="en-US" dirty="0"/>
              <a:t>name.name@ymca.net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4812" y="466344"/>
            <a:ext cx="1376087" cy="10515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013" y="1739900"/>
            <a:ext cx="4092575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8988" y="1739900"/>
            <a:ext cx="4094162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2D5AC9-C07E-4D0F-9B68-74093CA5E8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9F491E-278F-4842-9DD3-1ED96C0B2D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74904"/>
            <a:ext cx="8732520" cy="1636776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09AD80-642E-4752-95E7-F234FD1CAC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6761A3-887C-4DD5-B9CF-A38A6F8AFC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E8085F-83F7-4C0E-9245-522DA2328C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DC0770-9FB8-4610-8BB9-FE2BE2544D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D1158C-E9ED-4F39-ABDD-33CF79A496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28613"/>
            <a:ext cx="2092325" cy="57864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328613"/>
            <a:ext cx="6129337" cy="5786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69E72-FA37-4917-9BDE-D439D97A9E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You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13, 2016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Healt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13, 2016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Soc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13, 2016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5393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all_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13, 2016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with Nam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2608" y="2756154"/>
            <a:ext cx="8732520" cy="949071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76225" y="4467225"/>
            <a:ext cx="7048500" cy="1924050"/>
          </a:xfrm>
        </p:spPr>
        <p:txBody>
          <a:bodyPr/>
          <a:lstStyle>
            <a:lvl1pPr>
              <a:spcBef>
                <a:spcPts val="200"/>
              </a:spcBef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YMCA OF THE USA</a:t>
            </a:r>
          </a:p>
          <a:p>
            <a:pPr lvl="0"/>
            <a:r>
              <a:rPr lang="en-US" dirty="0"/>
              <a:t>800 872 9622</a:t>
            </a:r>
          </a:p>
          <a:p>
            <a:pPr lvl="0"/>
            <a:r>
              <a:rPr lang="en-US" dirty="0"/>
              <a:t>name.name@ymca.net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4812" y="466344"/>
            <a:ext cx="1376087" cy="10515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7D3D9F-483B-4D2E-9546-1BB0A0DE02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 or Agend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0040"/>
            <a:ext cx="8366760" cy="841248"/>
          </a:xfrm>
        </p:spPr>
        <p:txBody>
          <a:bodyPr/>
          <a:lstStyle>
            <a:lvl1pPr algn="l">
              <a:defRPr sz="26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4F9A76-05EC-4927-B4A2-A8CE3023F9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4013" y="1739900"/>
            <a:ext cx="8339137" cy="4375150"/>
          </a:xfrm>
        </p:spPr>
        <p:txBody>
          <a:bodyPr/>
          <a:lstStyle>
            <a:lvl1pPr marL="457200" indent="-457200">
              <a:spcBef>
                <a:spcPts val="528"/>
              </a:spcBef>
              <a:buFont typeface="+mj-lt"/>
              <a:buAutoNum type="arabicPeriod"/>
              <a:defRPr sz="2200" b="1" cap="all" baseline="0">
                <a:solidFill>
                  <a:schemeClr val="bg1"/>
                </a:solidFill>
              </a:defRPr>
            </a:lvl1pPr>
            <a:lvl2pPr marL="740664" indent="-283464">
              <a:spcBef>
                <a:spcPts val="528"/>
              </a:spcBef>
              <a:buSzPct val="100000"/>
              <a:buFont typeface="Verdana" pitchFamily="34" charset="0"/>
              <a:buChar char="–"/>
              <a:defRPr sz="2200" baseline="0">
                <a:solidFill>
                  <a:schemeClr val="bg1"/>
                </a:solidFill>
              </a:defRPr>
            </a:lvl2pPr>
            <a:lvl3pPr marL="1143000">
              <a:spcBef>
                <a:spcPts val="528"/>
              </a:spcBef>
              <a:buFont typeface="Arial" pitchFamily="34" charset="0"/>
              <a:buChar char="•"/>
              <a:defRPr sz="2200" baseline="0">
                <a:solidFill>
                  <a:schemeClr val="bg1"/>
                </a:solidFill>
              </a:defRPr>
            </a:lvl3pPr>
            <a:lvl4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4pPr>
            <a:lvl5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74904"/>
            <a:ext cx="8732520" cy="1636776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with Nam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2608" y="2756154"/>
            <a:ext cx="8732520" cy="949071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76225" y="4467225"/>
            <a:ext cx="7048500" cy="1924050"/>
          </a:xfrm>
        </p:spPr>
        <p:txBody>
          <a:bodyPr/>
          <a:lstStyle>
            <a:lvl1pPr>
              <a:spcBef>
                <a:spcPts val="200"/>
              </a:spcBef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YMCA OF THE USA</a:t>
            </a:r>
          </a:p>
          <a:p>
            <a:pPr lvl="0"/>
            <a:r>
              <a:rPr lang="en-US" dirty="0"/>
              <a:t>800 872 9622</a:t>
            </a:r>
          </a:p>
          <a:p>
            <a:pPr lvl="0"/>
            <a:r>
              <a:rPr lang="en-US" dirty="0"/>
              <a:t>name.name@ymca.net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4812" y="466344"/>
            <a:ext cx="1376087" cy="10515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013" y="1739900"/>
            <a:ext cx="4092575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8988" y="1739900"/>
            <a:ext cx="4094162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2D5AC9-C07E-4D0F-9B68-74093CA5E8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9F491E-278F-4842-9DD3-1ED96C0B2D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09AD80-642E-4752-95E7-F234FD1CAC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6761A3-887C-4DD5-B9CF-A38A6F8AFC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E8085F-83F7-4C0E-9245-522DA2328C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DC0770-9FB8-4610-8BB9-FE2BE2544D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013" y="1739900"/>
            <a:ext cx="4092575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8988" y="1739900"/>
            <a:ext cx="4094162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2D5AC9-C07E-4D0F-9B68-74093CA5E8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D1158C-E9ED-4F39-ABDD-33CF79A496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28613"/>
            <a:ext cx="2092325" cy="57864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328613"/>
            <a:ext cx="6129337" cy="5786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69E72-FA37-4917-9BDE-D439D97A9E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You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13, 2016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Healt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13, 2016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Soc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13, 2016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all_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13, 2016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7D3D9F-483B-4D2E-9546-1BB0A0DE02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 or Agend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0040"/>
            <a:ext cx="8366760" cy="841248"/>
          </a:xfrm>
        </p:spPr>
        <p:txBody>
          <a:bodyPr/>
          <a:lstStyle>
            <a:lvl1pPr algn="l">
              <a:defRPr sz="26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4F9A76-05EC-4927-B4A2-A8CE3023F9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2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4013" y="1739900"/>
            <a:ext cx="8339137" cy="4375150"/>
          </a:xfrm>
        </p:spPr>
        <p:txBody>
          <a:bodyPr/>
          <a:lstStyle>
            <a:lvl1pPr marL="457200" indent="-457200">
              <a:spcBef>
                <a:spcPts val="528"/>
              </a:spcBef>
              <a:buFont typeface="+mj-lt"/>
              <a:buAutoNum type="arabicPeriod"/>
              <a:defRPr sz="2200" b="1" cap="all" baseline="0">
                <a:solidFill>
                  <a:schemeClr val="bg1"/>
                </a:solidFill>
              </a:defRPr>
            </a:lvl1pPr>
            <a:lvl2pPr marL="740664" indent="-283464">
              <a:spcBef>
                <a:spcPts val="528"/>
              </a:spcBef>
              <a:buSzPct val="100000"/>
              <a:buFont typeface="Verdana" pitchFamily="34" charset="0"/>
              <a:buChar char="–"/>
              <a:defRPr sz="2200" baseline="0">
                <a:solidFill>
                  <a:schemeClr val="bg1"/>
                </a:solidFill>
              </a:defRPr>
            </a:lvl2pPr>
            <a:lvl3pPr marL="1143000">
              <a:spcBef>
                <a:spcPts val="528"/>
              </a:spcBef>
              <a:buFont typeface="Arial" pitchFamily="34" charset="0"/>
              <a:buChar char="•"/>
              <a:defRPr sz="2200" baseline="0">
                <a:solidFill>
                  <a:schemeClr val="bg1"/>
                </a:solidFill>
              </a:defRPr>
            </a:lvl3pPr>
            <a:lvl4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4pPr>
            <a:lvl5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74904"/>
            <a:ext cx="8732520" cy="1636776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with Nam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2608" y="2756154"/>
            <a:ext cx="8732520" cy="949071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76225" y="4467225"/>
            <a:ext cx="7048500" cy="1924050"/>
          </a:xfrm>
        </p:spPr>
        <p:txBody>
          <a:bodyPr/>
          <a:lstStyle>
            <a:lvl1pPr>
              <a:spcBef>
                <a:spcPts val="200"/>
              </a:spcBef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YMCA OF THE USA</a:t>
            </a:r>
          </a:p>
          <a:p>
            <a:pPr lvl="0"/>
            <a:r>
              <a:rPr lang="en-US" dirty="0"/>
              <a:t>800 872 9622</a:t>
            </a:r>
          </a:p>
          <a:p>
            <a:pPr lvl="0"/>
            <a:r>
              <a:rPr lang="en-US" dirty="0"/>
              <a:t>name.name@ymca.net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4812" y="466344"/>
            <a:ext cx="1376087" cy="10515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9F491E-278F-4842-9DD3-1ED96C0B2D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013" y="1739900"/>
            <a:ext cx="4092575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8988" y="1739900"/>
            <a:ext cx="4094162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2D5AC9-C07E-4D0F-9B68-74093CA5E8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9F491E-278F-4842-9DD3-1ED96C0B2D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09AD80-642E-4752-95E7-F234FD1CAC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6761A3-887C-4DD5-B9CF-A38A6F8AFC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E8085F-83F7-4C0E-9245-522DA2328C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DC0770-9FB8-4610-8BB9-FE2BE2544D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D1158C-E9ED-4F39-ABDD-33CF79A496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28613"/>
            <a:ext cx="2092325" cy="57864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328613"/>
            <a:ext cx="6129337" cy="5786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69E72-FA37-4917-9BDE-D439D97A9E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You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13, 2016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Healt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13, 2016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09AD80-642E-4752-95E7-F234FD1CAC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Soc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13, 2016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6761A3-887C-4DD5-B9CF-A38A6F8AFC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6.xml"/><Relationship Id="rId16" Type="http://schemas.openxmlformats.org/officeDocument/2006/relationships/slideLayout" Target="../slideLayouts/slideLayout80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328613" y="328613"/>
            <a:ext cx="8374062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354013" y="1739900"/>
            <a:ext cx="8339137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350838" y="6356350"/>
            <a:ext cx="409575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fld id="{00698937-BEDD-4EFF-AC3E-111CFE568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568325" y="6356350"/>
            <a:ext cx="81375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4003" r:id="rId4"/>
    <p:sldLayoutId id="2147484071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  <p:sldLayoutId id="2147484001" r:id="rId12"/>
    <p:sldLayoutId id="2147484002" r:id="rId13"/>
    <p:sldLayoutId id="2147484056" r:id="rId14"/>
    <p:sldLayoutId id="2147484057" r:id="rId15"/>
    <p:sldLayoutId id="2147484058" r:id="rId1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cap="all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9pPr>
    </p:titleStyle>
    <p:bodyStyle>
      <a:lvl1pPr marL="0" indent="0" algn="l" rtl="0" eaLnBrk="1" fontAlgn="base" hangingPunct="1">
        <a:spcBef>
          <a:spcPct val="50000"/>
        </a:spcBef>
        <a:spcAft>
          <a:spcPct val="0"/>
        </a:spcAft>
        <a:defRPr>
          <a:solidFill>
            <a:schemeClr val="tx2"/>
          </a:solidFill>
          <a:latin typeface="+mn-lt"/>
          <a:ea typeface="+mn-ea"/>
          <a:cs typeface="+mn-cs"/>
        </a:defRPr>
      </a:lvl1pPr>
      <a:lvl2pPr marL="223838" indent="-222250" algn="l" rtl="0" eaLnBrk="1" fontAlgn="base" hangingPunct="1">
        <a:spcBef>
          <a:spcPct val="100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2pPr>
      <a:lvl3pPr marL="693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228600" algn="l" rtl="0" eaLnBrk="1" fontAlgn="base" hangingPunct="1">
        <a:spcBef>
          <a:spcPct val="25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4pPr>
      <a:lvl5pPr marL="16081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5pPr>
      <a:lvl6pPr marL="20653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6pPr>
      <a:lvl7pPr marL="25225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7pPr>
      <a:lvl8pPr marL="2979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8pPr>
      <a:lvl9pPr marL="34369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328613" y="328613"/>
            <a:ext cx="8374062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354013" y="1739900"/>
            <a:ext cx="8339137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350838" y="6356350"/>
            <a:ext cx="409575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fld id="{00698937-BEDD-4EFF-AC3E-111CFE568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568325" y="6356350"/>
            <a:ext cx="81184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72" r:id="rId5"/>
    <p:sldLayoutId id="2147484009" r:id="rId6"/>
    <p:sldLayoutId id="2147484010" r:id="rId7"/>
    <p:sldLayoutId id="2147484011" r:id="rId8"/>
    <p:sldLayoutId id="2147484012" r:id="rId9"/>
    <p:sldLayoutId id="2147484013" r:id="rId10"/>
    <p:sldLayoutId id="2147484014" r:id="rId11"/>
    <p:sldLayoutId id="2147484015" r:id="rId12"/>
    <p:sldLayoutId id="2147484016" r:id="rId13"/>
    <p:sldLayoutId id="2147484059" r:id="rId14"/>
    <p:sldLayoutId id="2147484060" r:id="rId15"/>
    <p:sldLayoutId id="2147484061" r:id="rId1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cap="all" baseline="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9pPr>
    </p:titleStyle>
    <p:bodyStyle>
      <a:lvl1pPr marL="0" indent="0" algn="l" rtl="0" eaLnBrk="1" fontAlgn="base" hangingPunct="1">
        <a:spcBef>
          <a:spcPct val="50000"/>
        </a:spcBef>
        <a:spcAft>
          <a:spcPct val="0"/>
        </a:spcAft>
        <a:defRPr>
          <a:solidFill>
            <a:schemeClr val="tx2"/>
          </a:solidFill>
          <a:latin typeface="+mn-lt"/>
          <a:ea typeface="+mn-ea"/>
          <a:cs typeface="+mn-cs"/>
        </a:defRPr>
      </a:lvl1pPr>
      <a:lvl2pPr marL="223838" indent="-222250" algn="l" rtl="0" eaLnBrk="1" fontAlgn="base" hangingPunct="1">
        <a:spcBef>
          <a:spcPct val="100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2pPr>
      <a:lvl3pPr marL="693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228600" algn="l" rtl="0" eaLnBrk="1" fontAlgn="base" hangingPunct="1">
        <a:spcBef>
          <a:spcPct val="25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4pPr>
      <a:lvl5pPr marL="16081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5pPr>
      <a:lvl6pPr marL="20653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6pPr>
      <a:lvl7pPr marL="25225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7pPr>
      <a:lvl8pPr marL="2979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8pPr>
      <a:lvl9pPr marL="34369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328613" y="328613"/>
            <a:ext cx="8374062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354013" y="1739900"/>
            <a:ext cx="8339137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350838" y="6356350"/>
            <a:ext cx="409575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fld id="{00698937-BEDD-4EFF-AC3E-111CFE568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568325" y="6356350"/>
            <a:ext cx="81375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73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  <p:sldLayoutId id="2147484028" r:id="rId12"/>
    <p:sldLayoutId id="2147484029" r:id="rId13"/>
    <p:sldLayoutId id="2147484062" r:id="rId14"/>
    <p:sldLayoutId id="2147484063" r:id="rId15"/>
    <p:sldLayoutId id="2147484064" r:id="rId1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cap="all" baseline="0">
          <a:solidFill>
            <a:schemeClr val="accent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9pPr>
    </p:titleStyle>
    <p:bodyStyle>
      <a:lvl1pPr marL="0" indent="0" algn="l" rtl="0" eaLnBrk="1" fontAlgn="base" hangingPunct="1">
        <a:spcBef>
          <a:spcPct val="50000"/>
        </a:spcBef>
        <a:spcAft>
          <a:spcPct val="0"/>
        </a:spcAft>
        <a:defRPr>
          <a:solidFill>
            <a:schemeClr val="tx2"/>
          </a:solidFill>
          <a:latin typeface="+mn-lt"/>
          <a:ea typeface="+mn-ea"/>
          <a:cs typeface="+mn-cs"/>
        </a:defRPr>
      </a:lvl1pPr>
      <a:lvl2pPr marL="223838" indent="-222250" algn="l" rtl="0" eaLnBrk="1" fontAlgn="base" hangingPunct="1">
        <a:spcBef>
          <a:spcPct val="100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2pPr>
      <a:lvl3pPr marL="693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228600" algn="l" rtl="0" eaLnBrk="1" fontAlgn="base" hangingPunct="1">
        <a:spcBef>
          <a:spcPct val="25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4pPr>
      <a:lvl5pPr marL="16081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5pPr>
      <a:lvl6pPr marL="20653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6pPr>
      <a:lvl7pPr marL="25225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7pPr>
      <a:lvl8pPr marL="2979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8pPr>
      <a:lvl9pPr marL="34369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328613" y="328613"/>
            <a:ext cx="8374062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354013" y="1739900"/>
            <a:ext cx="8339137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350838" y="6356350"/>
            <a:ext cx="409575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fld id="{00698937-BEDD-4EFF-AC3E-111CFE568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568325" y="6356350"/>
            <a:ext cx="81184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7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  <p:sldLayoutId id="2147484041" r:id="rId12"/>
    <p:sldLayoutId id="2147484042" r:id="rId13"/>
    <p:sldLayoutId id="2147484065" r:id="rId14"/>
    <p:sldLayoutId id="2147484066" r:id="rId15"/>
    <p:sldLayoutId id="2147484067" r:id="rId1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cap="all" baseline="0">
          <a:solidFill>
            <a:schemeClr val="accent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9pPr>
    </p:titleStyle>
    <p:bodyStyle>
      <a:lvl1pPr marL="0" indent="0" algn="l" rtl="0" eaLnBrk="1" fontAlgn="base" hangingPunct="1">
        <a:spcBef>
          <a:spcPct val="50000"/>
        </a:spcBef>
        <a:spcAft>
          <a:spcPct val="0"/>
        </a:spcAft>
        <a:defRPr>
          <a:solidFill>
            <a:schemeClr val="tx2"/>
          </a:solidFill>
          <a:latin typeface="+mn-lt"/>
          <a:ea typeface="+mn-ea"/>
          <a:cs typeface="+mn-cs"/>
        </a:defRPr>
      </a:lvl1pPr>
      <a:lvl2pPr marL="223838" indent="-222250" algn="l" rtl="0" eaLnBrk="1" fontAlgn="base" hangingPunct="1">
        <a:spcBef>
          <a:spcPct val="100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2pPr>
      <a:lvl3pPr marL="693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228600" algn="l" rtl="0" eaLnBrk="1" fontAlgn="base" hangingPunct="1">
        <a:spcBef>
          <a:spcPct val="25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4pPr>
      <a:lvl5pPr marL="16081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5pPr>
      <a:lvl6pPr marL="20653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6pPr>
      <a:lvl7pPr marL="25225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7pPr>
      <a:lvl8pPr marL="2979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8pPr>
      <a:lvl9pPr marL="34369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328613" y="328613"/>
            <a:ext cx="8374062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354013" y="1739900"/>
            <a:ext cx="8339137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350838" y="6356350"/>
            <a:ext cx="409575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fld id="{00698937-BEDD-4EFF-AC3E-111CFE568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568325" y="6356350"/>
            <a:ext cx="81375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5" r:id="rId2"/>
    <p:sldLayoutId id="2147484046" r:id="rId3"/>
    <p:sldLayoutId id="2147484047" r:id="rId4"/>
    <p:sldLayoutId id="2147484075" r:id="rId5"/>
    <p:sldLayoutId id="2147484048" r:id="rId6"/>
    <p:sldLayoutId id="2147484049" r:id="rId7"/>
    <p:sldLayoutId id="2147484050" r:id="rId8"/>
    <p:sldLayoutId id="2147484051" r:id="rId9"/>
    <p:sldLayoutId id="2147484052" r:id="rId10"/>
    <p:sldLayoutId id="2147484053" r:id="rId11"/>
    <p:sldLayoutId id="2147484054" r:id="rId12"/>
    <p:sldLayoutId id="2147484055" r:id="rId13"/>
    <p:sldLayoutId id="2147484068" r:id="rId14"/>
    <p:sldLayoutId id="2147484069" r:id="rId15"/>
    <p:sldLayoutId id="2147484070" r:id="rId1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cap="all" baseline="0">
          <a:solidFill>
            <a:schemeClr val="accent5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9pPr>
    </p:titleStyle>
    <p:bodyStyle>
      <a:lvl1pPr marL="0" indent="0" algn="l" rtl="0" eaLnBrk="1" fontAlgn="base" hangingPunct="1">
        <a:spcBef>
          <a:spcPct val="50000"/>
        </a:spcBef>
        <a:spcAft>
          <a:spcPct val="0"/>
        </a:spcAft>
        <a:defRPr>
          <a:solidFill>
            <a:schemeClr val="tx2"/>
          </a:solidFill>
          <a:latin typeface="+mn-lt"/>
          <a:ea typeface="+mn-ea"/>
          <a:cs typeface="+mn-cs"/>
        </a:defRPr>
      </a:lvl1pPr>
      <a:lvl2pPr marL="223838" indent="-222250" algn="l" rtl="0" eaLnBrk="1" fontAlgn="base" hangingPunct="1">
        <a:spcBef>
          <a:spcPct val="100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2pPr>
      <a:lvl3pPr marL="693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228600" algn="l" rtl="0" eaLnBrk="1" fontAlgn="base" hangingPunct="1">
        <a:spcBef>
          <a:spcPct val="25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4pPr>
      <a:lvl5pPr marL="16081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5pPr>
      <a:lvl6pPr marL="20653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6pPr>
      <a:lvl7pPr marL="25225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7pPr>
      <a:lvl8pPr marL="2979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8pPr>
      <a:lvl9pPr marL="34369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5.xml"/><Relationship Id="rId4" Type="http://schemas.openxmlformats.org/officeDocument/2006/relationships/image" Target="../media/image28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3333750"/>
            <a:ext cx="4286250" cy="3429000"/>
          </a:xfrm>
          <a:prstGeom prst="rect">
            <a:avLst/>
          </a:prstGeom>
        </p:spPr>
      </p:pic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295275" y="1723847"/>
            <a:ext cx="8697913" cy="1638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MX" sz="4700" dirty="0"/>
              <a:t>Programa de Autocontrol de la Presión Arterial</a:t>
            </a:r>
          </a:p>
        </p:txBody>
      </p:sp>
      <p:sp>
        <p:nvSpPr>
          <p:cNvPr id="21" name="Subtitle 20"/>
          <p:cNvSpPr>
            <a:spLocks noGrp="1"/>
          </p:cNvSpPr>
          <p:nvPr>
            <p:ph type="subTitle" idx="1"/>
          </p:nvPr>
        </p:nvSpPr>
        <p:spPr>
          <a:xfrm>
            <a:off x="351013" y="3973161"/>
            <a:ext cx="4572000" cy="462222"/>
          </a:xfrm>
        </p:spPr>
        <p:txBody>
          <a:bodyPr/>
          <a:lstStyle/>
          <a:p>
            <a:r>
              <a:rPr lang="es-MX"/>
              <a:t>Alimentación para un corazón sano de por vida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1013" y="6350228"/>
            <a:ext cx="26017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>
                <a:solidFill>
                  <a:schemeClr val="tx2"/>
                </a:solidFill>
              </a:rPr>
              <a:t>© 2015 YMCA of the USA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847" y="1032367"/>
            <a:ext cx="2663473" cy="50030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Vitaminas y minerales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124" y="1200530"/>
            <a:ext cx="8215756" cy="5015299"/>
          </a:xfrm>
        </p:spPr>
        <p:txBody>
          <a:bodyPr/>
          <a:lstStyle/>
          <a:p>
            <a:r>
              <a:rPr lang="es-MX" sz="1600" b="1" dirty="0"/>
              <a:t>¿POR QUÉ hay que poner énfasis en el potasio?</a:t>
            </a:r>
          </a:p>
          <a:p>
            <a:pPr marL="285750" indent="-285750">
              <a:buFont typeface="Arial"/>
              <a:buChar char="•"/>
            </a:pPr>
            <a:r>
              <a:rPr lang="es-MX" sz="1600" dirty="0"/>
              <a:t>Reduce los efectos del sodio</a:t>
            </a:r>
          </a:p>
          <a:p>
            <a:pPr marL="979488" lvl="2" indent="-285750">
              <a:buFont typeface="Arial"/>
              <a:buChar char="•"/>
            </a:pPr>
            <a:r>
              <a:rPr lang="es-MX" sz="1600" dirty="0"/>
              <a:t>Cuanto más potasio consumimos, más sodio excretamos a través de la orina. </a:t>
            </a:r>
          </a:p>
          <a:p>
            <a:pPr marL="285750" indent="-285750">
              <a:buFont typeface="Arial"/>
              <a:buChar char="•"/>
            </a:pPr>
            <a:r>
              <a:rPr lang="es-MX" sz="1600" dirty="0"/>
              <a:t>Relaja las paredes de los vasos sanguíneos </a:t>
            </a:r>
            <a:r>
              <a:rPr lang="en-US" sz="1600" dirty="0">
                <a:sym typeface="Wingdings" panose="05000000000000000000" pitchFamily="2" charset="2"/>
              </a:rPr>
              <a:t></a:t>
            </a:r>
            <a:r>
              <a:rPr lang="es-MX" sz="1600" dirty="0">
                <a:sym typeface="Wingdings" panose="05000000000000000000" pitchFamily="2" charset="2"/>
              </a:rPr>
              <a:t> ayuda a reducir la presión arterial</a:t>
            </a:r>
          </a:p>
          <a:p>
            <a:endParaRPr lang="es-MX" sz="1600" dirty="0">
              <a:sym typeface="Wingdings" panose="05000000000000000000" pitchFamily="2" charset="2"/>
            </a:endParaRPr>
          </a:p>
          <a:p>
            <a:pPr marL="285750" indent="-285750">
              <a:buFont typeface="Arial"/>
              <a:buChar char="•"/>
            </a:pPr>
            <a:r>
              <a:rPr lang="es-MX" sz="1600" b="1" dirty="0">
                <a:sym typeface="Wingdings" panose="05000000000000000000" pitchFamily="2" charset="2"/>
              </a:rPr>
              <a:t>4,700 mg </a:t>
            </a:r>
            <a:r>
              <a:rPr lang="es-MX" sz="1600" dirty="0">
                <a:sym typeface="Wingdings" panose="05000000000000000000" pitchFamily="2" charset="2"/>
              </a:rPr>
              <a:t>es el consumo recomendado por día</a:t>
            </a:r>
          </a:p>
          <a:p>
            <a:pPr marL="285750" indent="-285750">
              <a:buFont typeface="Arial"/>
              <a:buChar char="•"/>
            </a:pPr>
            <a:r>
              <a:rPr lang="es-MX" sz="1600" dirty="0">
                <a:sym typeface="Wingdings" panose="05000000000000000000" pitchFamily="2" charset="2"/>
              </a:rPr>
              <a:t>La mayoría de los estadounidenses tiene dificultades para satisfacer la cantidad recomendada</a:t>
            </a:r>
          </a:p>
          <a:p>
            <a:pPr lvl="2"/>
            <a:r>
              <a:rPr lang="es-MX" sz="1600" dirty="0">
                <a:solidFill>
                  <a:schemeClr val="tx1"/>
                </a:solidFill>
                <a:sym typeface="Wingdings" panose="05000000000000000000" pitchFamily="2" charset="2"/>
              </a:rPr>
              <a:t>En promedio, consumimos solamente 2,640 mg por día </a:t>
            </a:r>
            <a:r>
              <a:rPr lang="es-MX" sz="1400" dirty="0">
                <a:solidFill>
                  <a:schemeClr val="tx1"/>
                </a:solidFill>
                <a:sym typeface="Wingdings" panose="05000000000000000000" pitchFamily="2" charset="2"/>
              </a:rPr>
              <a:t>(USDA, 2010)</a:t>
            </a:r>
            <a:endParaRPr lang="es-MX" sz="16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Arial"/>
              <a:buChar char="•"/>
            </a:pPr>
            <a:r>
              <a:rPr lang="es-MX" sz="1600" u="sng" dirty="0">
                <a:sym typeface="Wingdings" panose="05000000000000000000" pitchFamily="2" charset="2"/>
              </a:rPr>
              <a:t>Precaución: </a:t>
            </a:r>
            <a:r>
              <a:rPr lang="es-MX" sz="1600" dirty="0">
                <a:sym typeface="Wingdings" panose="05000000000000000000" pitchFamily="2" charset="2"/>
              </a:rPr>
              <a:t>demasiado potasio no es bueno. A medida que uno envejece, es más difícil para los riñones eliminarlo de la sangre.</a:t>
            </a:r>
          </a:p>
          <a:p>
            <a:endParaRPr lang="es-MX" sz="1600" dirty="0">
              <a:sym typeface="Wingdings" panose="05000000000000000000" pitchFamily="2" charset="2"/>
            </a:endParaRPr>
          </a:p>
          <a:p>
            <a:r>
              <a:rPr lang="es-MX" sz="1600" dirty="0">
                <a:sym typeface="Wingdings" panose="05000000000000000000" pitchFamily="2" charset="2"/>
              </a:rPr>
              <a:t>*Consulten a un profesional médico si tienen algún problema de riñones.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10</a:t>
            </a:fld>
            <a:endParaRPr lang="es-MX" dirty="0"/>
          </a:p>
        </p:txBody>
      </p:sp>
      <p:sp>
        <p:nvSpPr>
          <p:cNvPr id="6" name="TextBox 5"/>
          <p:cNvSpPr txBox="1"/>
          <p:nvPr/>
        </p:nvSpPr>
        <p:spPr>
          <a:xfrm>
            <a:off x="4731488" y="6220047"/>
            <a:ext cx="4231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dirty="0"/>
              <a:t>Asociación Americana del Corazón </a:t>
            </a:r>
            <a:br>
              <a:rPr lang="es-MX" sz="1400" dirty="0"/>
            </a:br>
            <a:r>
              <a:rPr lang="es-MX" sz="1400" dirty="0"/>
              <a:t>(American Heart Association, AHA)</a:t>
            </a:r>
          </a:p>
        </p:txBody>
      </p:sp>
    </p:spTree>
    <p:extLst>
      <p:ext uri="{BB962C8B-B14F-4D97-AF65-F5344CB8AC3E}">
        <p14:creationId xmlns:p14="http://schemas.microsoft.com/office/powerpoint/2010/main" val="10860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613" y="187522"/>
            <a:ext cx="8374062" cy="844550"/>
          </a:xfrm>
        </p:spPr>
        <p:txBody>
          <a:bodyPr/>
          <a:lstStyle/>
          <a:p>
            <a:r>
              <a:rPr lang="es-MX"/>
              <a:t>Vitaminas y minerales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170" y="839325"/>
            <a:ext cx="8339137" cy="5449274"/>
          </a:xfrm>
        </p:spPr>
        <p:txBody>
          <a:bodyPr/>
          <a:lstStyle/>
          <a:p>
            <a:r>
              <a:rPr lang="es-MX" sz="1700" b="1" dirty="0"/>
              <a:t>Recomendaciones de la Asociación Americana del Corazón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700" dirty="0">
                <a:solidFill>
                  <a:schemeClr val="tx1"/>
                </a:solidFill>
              </a:rPr>
              <a:t>Lleven una dieta equilibrada y saludable, que incluya alimentos de todos los grupos alimenticios.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700" dirty="0">
                <a:solidFill>
                  <a:schemeClr val="tx1"/>
                </a:solidFill>
              </a:rPr>
              <a:t>Consuman las cantidades recomendadas de omega 3 (EPA y DHA).</a:t>
            </a:r>
          </a:p>
          <a:p>
            <a:pPr marL="509588" lvl="1" indent="-285750">
              <a:buFont typeface="Arial" panose="020B0604020202020204" pitchFamily="34" charset="0"/>
              <a:buChar char="•"/>
            </a:pPr>
            <a:r>
              <a:rPr lang="es-MX" sz="1700" dirty="0">
                <a:solidFill>
                  <a:schemeClr val="tx1"/>
                </a:solidFill>
              </a:rPr>
              <a:t>Procuren consumir al menos dos porciones de pescado por semana.</a:t>
            </a:r>
          </a:p>
          <a:p>
            <a:pPr marL="509588" lvl="1" indent="-285750">
              <a:buFont typeface="Arial" panose="020B0604020202020204" pitchFamily="34" charset="0"/>
              <a:buChar char="•"/>
            </a:pPr>
            <a:r>
              <a:rPr lang="es-MX" sz="1700" dirty="0"/>
              <a:t>Los pacientes con enfermedades del corazón deben consumir 1 gramo por día de EPA + DHA. </a:t>
            </a:r>
          </a:p>
          <a:p>
            <a:pPr marL="509588" lvl="1" indent="-285750">
              <a:buFont typeface="Arial" panose="020B0604020202020204" pitchFamily="34" charset="0"/>
              <a:buChar char="•"/>
            </a:pPr>
            <a:r>
              <a:rPr lang="es-MX" sz="1700" dirty="0"/>
              <a:t>Los pacientes con niveles elevados de triglicéridos deben consumir de 2 a 4 gramos por día de EPA + DHA.</a:t>
            </a:r>
            <a:endParaRPr lang="es-MX" sz="1700" b="1" dirty="0"/>
          </a:p>
          <a:p>
            <a:pPr marL="509588" lvl="1" indent="-285750">
              <a:buFont typeface="Arial" panose="020B0604020202020204" pitchFamily="34" charset="0"/>
              <a:buChar char="•"/>
            </a:pPr>
            <a:r>
              <a:rPr lang="es-MX" sz="1700" dirty="0"/>
              <a:t>Si es difícil de obtener, puede ser necesario un suplemento, pero siempre consulten primero a su proveedor de atención médica.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700" dirty="0"/>
              <a:t>No se recomienda tomar suplementos de vitaminas antioxidantes como la A, C y 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700" dirty="0"/>
              <a:t>No se recomienda depender únicamente de los suplementos para alcanzar el consumo diario recomendado de vitaminas y minerales.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11</a:t>
            </a:fld>
            <a:endParaRPr lang="es-MX" dirty="0"/>
          </a:p>
        </p:txBody>
      </p:sp>
      <p:sp>
        <p:nvSpPr>
          <p:cNvPr id="5" name="TextBox 4"/>
          <p:cNvSpPr txBox="1"/>
          <p:nvPr/>
        </p:nvSpPr>
        <p:spPr>
          <a:xfrm>
            <a:off x="4666540" y="6418019"/>
            <a:ext cx="4444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dirty="0"/>
              <a:t>(AHA, 2015)</a:t>
            </a:r>
          </a:p>
        </p:txBody>
      </p:sp>
    </p:spTree>
    <p:extLst>
      <p:ext uri="{BB962C8B-B14F-4D97-AF65-F5344CB8AC3E}">
        <p14:creationId xmlns:p14="http://schemas.microsoft.com/office/powerpoint/2010/main" val="2730095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Refrigerios saludables</a:t>
            </a:r>
            <a:br/>
            <a:endParaRPr lang="es-MX" b="0" cap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12</a:t>
            </a:fld>
            <a:endParaRPr lang="es-MX" dirty="0"/>
          </a:p>
        </p:txBody>
      </p:sp>
      <p:sp>
        <p:nvSpPr>
          <p:cNvPr id="7" name="TextBox 6"/>
          <p:cNvSpPr txBox="1"/>
          <p:nvPr/>
        </p:nvSpPr>
        <p:spPr>
          <a:xfrm>
            <a:off x="7426411" y="6273801"/>
            <a:ext cx="13619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(AHA, 2015)</a:t>
            </a:r>
          </a:p>
        </p:txBody>
      </p:sp>
      <p:sp>
        <p:nvSpPr>
          <p:cNvPr id="8" name="Content Placeholder 6"/>
          <p:cNvSpPr txBox="1">
            <a:spLocks/>
          </p:cNvSpPr>
          <p:nvPr/>
        </p:nvSpPr>
        <p:spPr bwMode="black">
          <a:xfrm>
            <a:off x="432660" y="1068778"/>
            <a:ext cx="8612187" cy="5205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23838" indent="-222250" algn="l" rtl="0" eaLnBrk="1" fontAlgn="base" hangingPunct="1">
              <a:spcBef>
                <a:spcPct val="100000"/>
              </a:spcBef>
              <a:spcAft>
                <a:spcPct val="0"/>
              </a:spcAft>
              <a:buSzPct val="80000"/>
              <a:buChar char="•"/>
              <a:defRPr>
                <a:solidFill>
                  <a:schemeClr val="tx2"/>
                </a:solidFill>
                <a:latin typeface="+mn-lt"/>
                <a:ea typeface="+mn-ea"/>
              </a:defRPr>
            </a:lvl2pPr>
            <a:lvl3pPr marL="6937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tx2"/>
                </a:solidFill>
                <a:latin typeface="+mn-lt"/>
                <a:ea typeface="+mn-ea"/>
              </a:defRPr>
            </a:lvl3pPr>
            <a:lvl4pPr marL="1120775" indent="-228600" algn="l" rtl="0" eaLnBrk="1" fontAlgn="base" hangingPunct="1">
              <a:spcBef>
                <a:spcPct val="25000"/>
              </a:spcBef>
              <a:spcAft>
                <a:spcPct val="0"/>
              </a:spcAft>
              <a:buSzPct val="80000"/>
              <a:buChar char="•"/>
              <a:defRPr>
                <a:solidFill>
                  <a:schemeClr val="tx2"/>
                </a:solidFill>
                <a:latin typeface="+mn-lt"/>
                <a:ea typeface="+mn-ea"/>
              </a:defRPr>
            </a:lvl4pPr>
            <a:lvl5pPr marL="16081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tx2"/>
                </a:solidFill>
                <a:latin typeface="+mn-lt"/>
                <a:ea typeface="+mn-ea"/>
              </a:defRPr>
            </a:lvl5pPr>
            <a:lvl6pPr marL="20653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6pPr>
            <a:lvl7pPr marL="25225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7pPr>
            <a:lvl8pPr marL="29797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8pPr>
            <a:lvl9pPr marL="34369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marL="1588" lvl="1" indent="0">
              <a:buNone/>
            </a:pPr>
            <a:r>
              <a:rPr lang="es-MX" sz="1700" b="1" kern="0" spc="-10" dirty="0"/>
              <a:t>¡Elijan refrigerios saludables para el corazón! </a:t>
            </a:r>
          </a:p>
          <a:p>
            <a:pPr marL="1588" lvl="1" indent="0">
              <a:buNone/>
            </a:pPr>
            <a:r>
              <a:rPr lang="es-MX" sz="1700" kern="0" spc="-10" dirty="0"/>
              <a:t>¿Cuáles son algunos ejemplos de refrigerios saludables y ricos en nutrientes?</a:t>
            </a:r>
          </a:p>
          <a:p>
            <a:pPr marL="1588" lvl="1" indent="0">
              <a:buNone/>
            </a:pPr>
            <a:endParaRPr lang="es-MX" sz="1800" b="1" kern="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196902"/>
              </p:ext>
            </p:extLst>
          </p:nvPr>
        </p:nvGraphicFramePr>
        <p:xfrm>
          <a:off x="1167188" y="2047313"/>
          <a:ext cx="6015144" cy="4299062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3007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7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526"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chemeClr val="bg1"/>
                          </a:solidFill>
                        </a:rPr>
                        <a:t>Crujientes</a:t>
                      </a:r>
                    </a:p>
                  </a:txBody>
                  <a:tcPr marL="27482" marR="27482" marT="27482" marB="27482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chemeClr val="bg1"/>
                          </a:solidFill>
                        </a:rPr>
                        <a:t>Para calmar la sed</a:t>
                      </a:r>
                    </a:p>
                  </a:txBody>
                  <a:tcPr marL="27482" marR="27482" marT="27482" marB="27482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4467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300" dirty="0">
                          <a:solidFill>
                            <a:schemeClr val="tx2"/>
                          </a:solidFill>
                        </a:rPr>
                        <a:t>Manzanas y palitos de pan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300" dirty="0">
                          <a:solidFill>
                            <a:schemeClr val="tx2"/>
                          </a:solidFill>
                        </a:rPr>
                        <a:t>Palitos de zanahoria y apio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300" dirty="0">
                          <a:solidFill>
                            <a:schemeClr val="tx2"/>
                          </a:solidFill>
                        </a:rPr>
                        <a:t>Cortes de pimiento verde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300" dirty="0">
                          <a:solidFill>
                            <a:schemeClr val="tx2"/>
                          </a:solidFill>
                        </a:rPr>
                        <a:t>Rebanadas de calabacín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300" dirty="0">
                          <a:solidFill>
                            <a:schemeClr val="tx2"/>
                          </a:solidFill>
                        </a:rPr>
                        <a:t>Rábanos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300" dirty="0">
                          <a:solidFill>
                            <a:schemeClr val="tx2"/>
                          </a:solidFill>
                        </a:rPr>
                        <a:t>Trocitos de brócoli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300" dirty="0">
                          <a:solidFill>
                            <a:schemeClr val="tx2"/>
                          </a:solidFill>
                        </a:rPr>
                        <a:t>Coliflor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300" dirty="0">
                          <a:solidFill>
                            <a:schemeClr val="tx2"/>
                          </a:solidFill>
                        </a:rPr>
                        <a:t>Pastelillos de arroz sin sal</a:t>
                      </a:r>
                    </a:p>
                  </a:txBody>
                  <a:tcPr marL="27482" marR="27482" marT="27482" marB="27482"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300" dirty="0">
                          <a:solidFill>
                            <a:schemeClr val="tx2"/>
                          </a:solidFill>
                        </a:rPr>
                        <a:t>Agua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300" dirty="0">
                          <a:solidFill>
                            <a:schemeClr val="tx2"/>
                          </a:solidFill>
                        </a:rPr>
                        <a:t>Leche sin grasa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300" dirty="0">
                          <a:solidFill>
                            <a:schemeClr val="tx2"/>
                          </a:solidFill>
                        </a:rPr>
                        <a:t>Jugos 100% de fruta (sin azúcar añadida)</a:t>
                      </a:r>
                      <a:endParaRPr lang="es-MX" sz="1300" dirty="0">
                        <a:solidFill>
                          <a:schemeClr val="tx2"/>
                        </a:solidFill>
                      </a:endParaRP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300" dirty="0">
                          <a:solidFill>
                            <a:schemeClr val="tx2"/>
                          </a:solidFill>
                        </a:rPr>
                        <a:t>Tomate bajo en sodio o jugo de verduras mixtas</a:t>
                      </a:r>
                    </a:p>
                    <a:p>
                      <a:pPr>
                        <a:buFont typeface="Arial"/>
                        <a:buNone/>
                      </a:pPr>
                      <a:endParaRPr lang="es-MX" sz="1300" dirty="0">
                        <a:solidFill>
                          <a:schemeClr val="tx2"/>
                        </a:solidFill>
                      </a:endParaRPr>
                    </a:p>
                  </a:txBody>
                  <a:tcPr marL="27482" marR="27482" marT="27482" marB="2748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526"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chemeClr val="bg1"/>
                          </a:solidFill>
                        </a:rPr>
                        <a:t>Masticables</a:t>
                      </a:r>
                    </a:p>
                  </a:txBody>
                  <a:tcPr marL="27482" marR="27482" marT="27482" marB="27482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chemeClr val="bg1"/>
                          </a:solidFill>
                        </a:rPr>
                        <a:t>Dulces  </a:t>
                      </a:r>
                    </a:p>
                  </a:txBody>
                  <a:tcPr marL="27482" marR="27482" marT="27482" marB="27482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2970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300" dirty="0">
                          <a:solidFill>
                            <a:schemeClr val="tx2"/>
                          </a:solidFill>
                        </a:rPr>
                        <a:t>Semillas de girasol sin sal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300" dirty="0">
                          <a:solidFill>
                            <a:schemeClr val="tx2"/>
                          </a:solidFill>
                        </a:rPr>
                        <a:t>Panes o tostadas integrales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300" dirty="0">
                          <a:solidFill>
                            <a:schemeClr val="tx2"/>
                          </a:solidFill>
                        </a:rPr>
                        <a:t>Tomatitos cherry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300" dirty="0">
                          <a:solidFill>
                            <a:schemeClr val="tx2"/>
                          </a:solidFill>
                        </a:rPr>
                        <a:t>Queso bajo en grasa o sin grasa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300" dirty="0">
                          <a:solidFill>
                            <a:schemeClr val="tx2"/>
                          </a:solidFill>
                        </a:rPr>
                        <a:t>Yogur natural, bajo en grasa o sin grasa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300" dirty="0">
                          <a:solidFill>
                            <a:schemeClr val="tx2"/>
                          </a:solidFill>
                        </a:rPr>
                        <a:t>Mini bagels integrales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300" dirty="0">
                          <a:solidFill>
                            <a:schemeClr val="tx2"/>
                          </a:solidFill>
                        </a:rPr>
                        <a:t>Almendras, nueces y otros frutos secos sin </a:t>
                      </a:r>
                      <a:r>
                        <a:rPr lang="en-US" sz="1300" dirty="0" err="1">
                          <a:solidFill>
                            <a:schemeClr val="tx2"/>
                          </a:solidFill>
                        </a:rPr>
                        <a:t>sal</a:t>
                      </a:r>
                      <a:endParaRPr lang="en-US" sz="1300" dirty="0">
                        <a:solidFill>
                          <a:schemeClr val="tx2"/>
                        </a:solidFill>
                      </a:endParaRPr>
                    </a:p>
                  </a:txBody>
                  <a:tcPr marL="27482" marR="27482" marT="27482" marB="27482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300" dirty="0">
                          <a:solidFill>
                            <a:schemeClr val="tx2"/>
                          </a:solidFill>
                        </a:rPr>
                        <a:t>Frutas enlatadas sin endulzar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300" dirty="0">
                          <a:solidFill>
                            <a:schemeClr val="tx2"/>
                          </a:solidFill>
                        </a:rPr>
                        <a:t>Rebanada delgada de pastel ángel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300" dirty="0">
                          <a:solidFill>
                            <a:schemeClr val="tx2"/>
                          </a:solidFill>
                        </a:rPr>
                        <a:t>Manzana horneada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300" dirty="0">
                          <a:solidFill>
                            <a:schemeClr val="tx2"/>
                          </a:solidFill>
                        </a:rPr>
                        <a:t>Pasas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300" dirty="0">
                          <a:solidFill>
                            <a:schemeClr val="tx2"/>
                          </a:solidFill>
                        </a:rPr>
                        <a:t>Gomitas de frutos secos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300" dirty="0">
                          <a:solidFill>
                            <a:schemeClr val="tx2"/>
                          </a:solidFill>
                        </a:rPr>
                        <a:t>Plátanos congelados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300" dirty="0">
                          <a:solidFill>
                            <a:schemeClr val="tx2"/>
                          </a:solidFill>
                        </a:rPr>
                        <a:t>Uvas congeladas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300" dirty="0">
                          <a:solidFill>
                            <a:schemeClr val="tx2"/>
                          </a:solidFill>
                        </a:rPr>
                        <a:t>Fruta fresca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300" dirty="0">
                          <a:solidFill>
                            <a:schemeClr val="tx2"/>
                          </a:solidFill>
                        </a:rPr>
                        <a:t>Yogur de frutas sin endulzar, bajo en grasa o sin grasa</a:t>
                      </a:r>
                    </a:p>
                  </a:txBody>
                  <a:tcPr marL="27482" marR="27482" marT="27482" marB="2748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7622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Comer afuera</a:t>
            </a:r>
            <a:br/>
            <a:endParaRPr lang="es-MX" b="0" cap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13</a:t>
            </a:fld>
            <a:endParaRPr lang="es-MX" dirty="0"/>
          </a:p>
        </p:txBody>
      </p:sp>
      <p:sp>
        <p:nvSpPr>
          <p:cNvPr id="7" name="TextBox 6"/>
          <p:cNvSpPr txBox="1"/>
          <p:nvPr/>
        </p:nvSpPr>
        <p:spPr>
          <a:xfrm>
            <a:off x="5981700" y="6273801"/>
            <a:ext cx="280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dirty="0"/>
              <a:t>(AHA, 2015)</a:t>
            </a:r>
          </a:p>
        </p:txBody>
      </p:sp>
      <p:sp>
        <p:nvSpPr>
          <p:cNvPr id="8" name="Content Placeholder 6"/>
          <p:cNvSpPr txBox="1">
            <a:spLocks/>
          </p:cNvSpPr>
          <p:nvPr/>
        </p:nvSpPr>
        <p:spPr bwMode="black">
          <a:xfrm>
            <a:off x="531813" y="1068778"/>
            <a:ext cx="8339137" cy="5205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23838" indent="-222250" algn="l" rtl="0" eaLnBrk="1" fontAlgn="base" hangingPunct="1">
              <a:spcBef>
                <a:spcPct val="100000"/>
              </a:spcBef>
              <a:spcAft>
                <a:spcPct val="0"/>
              </a:spcAft>
              <a:buSzPct val="80000"/>
              <a:buChar char="•"/>
              <a:defRPr>
                <a:solidFill>
                  <a:schemeClr val="tx2"/>
                </a:solidFill>
                <a:latin typeface="+mn-lt"/>
                <a:ea typeface="+mn-ea"/>
              </a:defRPr>
            </a:lvl2pPr>
            <a:lvl3pPr marL="6937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tx2"/>
                </a:solidFill>
                <a:latin typeface="+mn-lt"/>
                <a:ea typeface="+mn-ea"/>
              </a:defRPr>
            </a:lvl3pPr>
            <a:lvl4pPr marL="1120775" indent="-228600" algn="l" rtl="0" eaLnBrk="1" fontAlgn="base" hangingPunct="1">
              <a:spcBef>
                <a:spcPct val="25000"/>
              </a:spcBef>
              <a:spcAft>
                <a:spcPct val="0"/>
              </a:spcAft>
              <a:buSzPct val="80000"/>
              <a:buChar char="•"/>
              <a:defRPr>
                <a:solidFill>
                  <a:schemeClr val="tx2"/>
                </a:solidFill>
                <a:latin typeface="+mn-lt"/>
                <a:ea typeface="+mn-ea"/>
              </a:defRPr>
            </a:lvl4pPr>
            <a:lvl5pPr marL="16081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tx2"/>
                </a:solidFill>
                <a:latin typeface="+mn-lt"/>
                <a:ea typeface="+mn-ea"/>
              </a:defRPr>
            </a:lvl5pPr>
            <a:lvl6pPr marL="20653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6pPr>
            <a:lvl7pPr marL="25225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7pPr>
            <a:lvl8pPr marL="29797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8pPr>
            <a:lvl9pPr marL="34369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r>
              <a:rPr lang="es-MX" sz="1750" b="1" dirty="0"/>
              <a:t>Entiendan lo que hay en el menú y sepan qué buscar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750" dirty="0"/>
              <a:t>Recuerden que los alimentos que se sirven fritos, gratinados, crujientes, fileteados, ennegrecidos, salteados, a la mantequilla, a la crema o rellenos tienen un alto contenido de grasa y calorías. En su lugar, elijan alimentos al vapor, asados, al horno, grillados, escalfados o rostizados.</a:t>
            </a:r>
            <a:br>
              <a:rPr sz="1750" dirty="0"/>
            </a:br>
            <a:r>
              <a:rPr lang="es-MX" sz="1750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750" dirty="0"/>
              <a:t>Si la descripción del menú no especifica cómo se prepara una comida o qué ingredientes contiene, pregunten a la persona que los atiende.</a:t>
            </a:r>
            <a:br>
              <a:rPr sz="1750" dirty="0"/>
            </a:br>
            <a:r>
              <a:rPr lang="es-MX" sz="1750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750" dirty="0"/>
              <a:t>Elijan platillos de mariscos, pollo o carne magra (al vapor, grillados) y eviten las carnes grasas. Si piden carne, quítenle toda la grasa visible y pídanle al chef que le quite la piel al pollo.</a:t>
            </a:r>
            <a:br>
              <a:rPr sz="1750" dirty="0"/>
            </a:br>
            <a:r>
              <a:rPr lang="es-MX" sz="1750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750" dirty="0"/>
              <a:t>Busquen en el menú los platillos marcados como “healthy” (saludables) o pregunten al mesero cuáles son las opciones más saludables en el menú.</a:t>
            </a:r>
          </a:p>
        </p:txBody>
      </p:sp>
    </p:spTree>
    <p:extLst>
      <p:ext uri="{BB962C8B-B14F-4D97-AF65-F5344CB8AC3E}">
        <p14:creationId xmlns:p14="http://schemas.microsoft.com/office/powerpoint/2010/main" val="2241017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Comer fuera de casa</a:t>
            </a:r>
            <a:endParaRPr lang="es-MX" b="0" cap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14</a:t>
            </a:fld>
            <a:endParaRPr lang="es-MX" dirty="0"/>
          </a:p>
        </p:txBody>
      </p:sp>
      <p:sp>
        <p:nvSpPr>
          <p:cNvPr id="7" name="TextBox 6"/>
          <p:cNvSpPr txBox="1"/>
          <p:nvPr/>
        </p:nvSpPr>
        <p:spPr>
          <a:xfrm>
            <a:off x="7070500" y="6440568"/>
            <a:ext cx="19034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(AHA, 2015)</a:t>
            </a:r>
          </a:p>
        </p:txBody>
      </p:sp>
      <p:sp>
        <p:nvSpPr>
          <p:cNvPr id="8" name="Content Placeholder 6"/>
          <p:cNvSpPr txBox="1">
            <a:spLocks/>
          </p:cNvSpPr>
          <p:nvPr/>
        </p:nvSpPr>
        <p:spPr bwMode="black">
          <a:xfrm>
            <a:off x="531813" y="859455"/>
            <a:ext cx="8339137" cy="5371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23838" indent="-222250" algn="l" rtl="0" eaLnBrk="1" fontAlgn="base" hangingPunct="1">
              <a:spcBef>
                <a:spcPct val="100000"/>
              </a:spcBef>
              <a:spcAft>
                <a:spcPct val="0"/>
              </a:spcAft>
              <a:buSzPct val="80000"/>
              <a:buChar char="•"/>
              <a:defRPr>
                <a:solidFill>
                  <a:schemeClr val="tx2"/>
                </a:solidFill>
                <a:latin typeface="+mn-lt"/>
                <a:ea typeface="+mn-ea"/>
              </a:defRPr>
            </a:lvl2pPr>
            <a:lvl3pPr marL="6937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tx2"/>
                </a:solidFill>
                <a:latin typeface="+mn-lt"/>
                <a:ea typeface="+mn-ea"/>
              </a:defRPr>
            </a:lvl3pPr>
            <a:lvl4pPr marL="1120775" indent="-228600" algn="l" rtl="0" eaLnBrk="1" fontAlgn="base" hangingPunct="1">
              <a:spcBef>
                <a:spcPct val="25000"/>
              </a:spcBef>
              <a:spcAft>
                <a:spcPct val="0"/>
              </a:spcAft>
              <a:buSzPct val="80000"/>
              <a:buChar char="•"/>
              <a:defRPr>
                <a:solidFill>
                  <a:schemeClr val="tx2"/>
                </a:solidFill>
                <a:latin typeface="+mn-lt"/>
                <a:ea typeface="+mn-ea"/>
              </a:defRPr>
            </a:lvl4pPr>
            <a:lvl5pPr marL="16081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tx2"/>
                </a:solidFill>
                <a:latin typeface="+mn-lt"/>
                <a:ea typeface="+mn-ea"/>
              </a:defRPr>
            </a:lvl5pPr>
            <a:lvl6pPr marL="20653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6pPr>
            <a:lvl7pPr marL="25225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7pPr>
            <a:lvl8pPr marL="29797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8pPr>
            <a:lvl9pPr marL="34369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r>
              <a:rPr lang="es-MX" sz="1700" b="1" dirty="0"/>
              <a:t>Elijan los alimentos de forma inteligente y sean selectivos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700" dirty="0"/>
              <a:t>Eviten los “extras” como cócteles, aperitivos, pan y mantequilla, ya que estos suelen contener un exceso de grasa, sodio y calorías.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700" dirty="0"/>
              <a:t>Pidan que les sirvan la mantequilla, el queso crema, los aderezos para ensalada y las salsas por separado, para que puedan controlar la cantidad que consumen.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700" dirty="0"/>
              <a:t>Sean selectivos en las barras de ensaladas. Elijan verduras frescas crudas, frutas frescas, garbanzos y aderezos reducidos en grasa, bajos en grasa, ligeros o sin grasa. Eviten los quesos, las ensaladas marinadas, las ensaladas de pasta y las ensaladas de frutas con crema batida.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700" dirty="0"/>
              <a:t>Pregunten si el restaurante puede preparar su comida a la orden; por ejemplo, eliminar o usar muy poco aderezo, mantequilla, queso u otros ingredientes con alto contenido de grasa.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700" dirty="0"/>
              <a:t>Pregunten si es posible sustituir un alimento por otro más saludable o servir porciones más pequeñas. Por ejemplo, si un platillo viene con papas fritas o aros de cebolla, pregunten si los pueden sustituir con una papa al horno con verduras y crema agria baja en grasa o sin grasa o margarina suave.</a:t>
            </a:r>
          </a:p>
        </p:txBody>
      </p:sp>
    </p:spTree>
    <p:extLst>
      <p:ext uri="{BB962C8B-B14F-4D97-AF65-F5344CB8AC3E}">
        <p14:creationId xmlns:p14="http://schemas.microsoft.com/office/powerpoint/2010/main" val="3338622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Actividad</a:t>
            </a:r>
          </a:p>
        </p:txBody>
      </p:sp>
    </p:spTree>
    <p:extLst>
      <p:ext uri="{BB962C8B-B14F-4D97-AF65-F5344CB8AC3E}">
        <p14:creationId xmlns:p14="http://schemas.microsoft.com/office/powerpoint/2010/main" val="1556964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¿Cuánto sodio hay en una porción de cada alimento?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913" y="1287887"/>
            <a:ext cx="8152237" cy="4827163"/>
          </a:xfrm>
        </p:spPr>
        <p:txBody>
          <a:bodyPr/>
          <a:lstStyle/>
          <a:p>
            <a:r>
              <a:rPr lang="es-MX" b="1" dirty="0"/>
              <a:t>Alimento y tamaño de la porción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Pan, 1 oz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Pizza congelada con queso, 4 oz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Verduras congeladas, ½ taza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Aderezo para ensaladas (regular), 2 </a:t>
            </a:r>
            <a:r>
              <a:rPr lang="es-MX" dirty="0" err="1"/>
              <a:t>cdas</a:t>
            </a:r>
            <a:r>
              <a:rPr lang="es-MX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Salsa, 2 </a:t>
            </a:r>
            <a:r>
              <a:rPr lang="es-MX" dirty="0" err="1"/>
              <a:t>cdas</a:t>
            </a:r>
            <a:r>
              <a:rPr lang="es-MX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Sopa (de tomate), 8 oz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Jugo de tomate, 8 oz (~1 taza)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Papas fritas, 1 oz (28.4 g)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Totopos, 1 oz (28.4 g)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err="1"/>
              <a:t>Pretzels</a:t>
            </a:r>
            <a:r>
              <a:rPr lang="es-MX" dirty="0"/>
              <a:t>, 1 oz (28.4 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16</a:t>
            </a:fld>
            <a:endParaRPr lang="es-MX" dirty="0"/>
          </a:p>
        </p:txBody>
      </p:sp>
      <p:sp>
        <p:nvSpPr>
          <p:cNvPr id="5" name="TextBox 4"/>
          <p:cNvSpPr txBox="1"/>
          <p:nvPr/>
        </p:nvSpPr>
        <p:spPr>
          <a:xfrm>
            <a:off x="5794744" y="6347637"/>
            <a:ext cx="32322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dirty="0"/>
              <a:t>(USDA, 2015)</a:t>
            </a:r>
          </a:p>
        </p:txBody>
      </p:sp>
    </p:spTree>
    <p:extLst>
      <p:ext uri="{BB962C8B-B14F-4D97-AF65-F5344CB8AC3E}">
        <p14:creationId xmlns:p14="http://schemas.microsoft.com/office/powerpoint/2010/main" val="39813014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Respuestas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034" y="1287887"/>
            <a:ext cx="8165116" cy="4827163"/>
          </a:xfrm>
        </p:spPr>
        <p:txBody>
          <a:bodyPr/>
          <a:lstStyle/>
          <a:p>
            <a:r>
              <a:rPr lang="es-MX" b="1" dirty="0"/>
              <a:t>Alimento, tamaño de la porción y cant. de sodio</a:t>
            </a:r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Pan, 1 oz 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s-MX" dirty="0"/>
              <a:t> </a:t>
            </a:r>
            <a:r>
              <a:rPr lang="es-MX" b="1" dirty="0"/>
              <a:t>95 - 210 mg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Pizza congelada con queso, 4 oz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s-MX" dirty="0"/>
              <a:t> </a:t>
            </a:r>
            <a:r>
              <a:rPr lang="es-MX" b="1" dirty="0"/>
              <a:t>450 - 1,200 mg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Verduras congeladas, ½ taza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s-MX" dirty="0"/>
              <a:t> </a:t>
            </a:r>
            <a:r>
              <a:rPr lang="es-MX" b="1" dirty="0"/>
              <a:t>2 - 160 mg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Aderezo para ensaladas (regular), 2 </a:t>
            </a:r>
            <a:r>
              <a:rPr lang="es-MX" dirty="0" err="1"/>
              <a:t>cdas</a:t>
            </a:r>
            <a:r>
              <a:rPr lang="es-MX" dirty="0"/>
              <a:t>.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s-MX" dirty="0"/>
              <a:t> </a:t>
            </a:r>
            <a:r>
              <a:rPr lang="es-MX" b="1" dirty="0"/>
              <a:t>110 - 505 mg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Salsa, 2 </a:t>
            </a:r>
            <a:r>
              <a:rPr lang="es-MX" dirty="0" err="1"/>
              <a:t>cdas</a:t>
            </a:r>
            <a:r>
              <a:rPr lang="es-MX" dirty="0"/>
              <a:t>.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s-MX" b="1" dirty="0"/>
              <a:t>150 - 240 mg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Sopa (de tomate), 8 oz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s-MX" dirty="0"/>
              <a:t> </a:t>
            </a:r>
            <a:r>
              <a:rPr lang="es-MX" b="1" dirty="0"/>
              <a:t>700 - 1,260 mg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Jugo de tomate, 8 oz (~1 taza)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s-MX" dirty="0"/>
              <a:t> </a:t>
            </a:r>
            <a:r>
              <a:rPr lang="es-MX" b="1" dirty="0"/>
              <a:t>340 - 1,040 mg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Papas fritas, 1 oz (28.4 g)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s-MX" dirty="0"/>
              <a:t> </a:t>
            </a:r>
            <a:r>
              <a:rPr lang="es-MX" b="1" dirty="0"/>
              <a:t>120 - 180 mg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Totopos, 1 oz (28.4 g)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s-MX" b="1" dirty="0"/>
              <a:t>105 - 160 mg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err="1"/>
              <a:t>Pretzels</a:t>
            </a:r>
            <a:r>
              <a:rPr lang="es-MX" dirty="0"/>
              <a:t>, 1 oz (28.4 g)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s-MX" dirty="0"/>
              <a:t> </a:t>
            </a:r>
            <a:r>
              <a:rPr lang="es-MX" b="1" dirty="0">
                <a:sym typeface="Wingdings" panose="05000000000000000000" pitchFamily="2" charset="2"/>
              </a:rPr>
              <a:t>290 - 560 mg</a:t>
            </a:r>
            <a:endParaRPr lang="es-MX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17</a:t>
            </a:fld>
            <a:endParaRPr lang="es-MX" dirty="0"/>
          </a:p>
        </p:txBody>
      </p:sp>
      <p:sp>
        <p:nvSpPr>
          <p:cNvPr id="5" name="TextBox 4"/>
          <p:cNvSpPr txBox="1"/>
          <p:nvPr/>
        </p:nvSpPr>
        <p:spPr>
          <a:xfrm>
            <a:off x="4274288" y="6230679"/>
            <a:ext cx="4646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dirty="0"/>
              <a:t>(USDA, 2015)</a:t>
            </a:r>
          </a:p>
        </p:txBody>
      </p:sp>
    </p:spTree>
    <p:extLst>
      <p:ext uri="{BB962C8B-B14F-4D97-AF65-F5344CB8AC3E}">
        <p14:creationId xmlns:p14="http://schemas.microsoft.com/office/powerpoint/2010/main" val="42768202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discusión</a:t>
            </a:r>
          </a:p>
        </p:txBody>
      </p:sp>
    </p:spTree>
    <p:extLst>
      <p:ext uri="{BB962C8B-B14F-4D97-AF65-F5344CB8AC3E}">
        <p14:creationId xmlns:p14="http://schemas.microsoft.com/office/powerpoint/2010/main" val="5334818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Discusión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013" y="967875"/>
            <a:ext cx="8339137" cy="5688419"/>
          </a:xfrm>
        </p:spPr>
        <p:txBody>
          <a:bodyPr/>
          <a:lstStyle/>
          <a:p>
            <a:r>
              <a:rPr lang="es-MX" sz="1750" dirty="0"/>
              <a:t>Pensemos en los bocadillos o refrigerios…</a:t>
            </a:r>
          </a:p>
          <a:p>
            <a:pPr marL="509588" lvl="1" indent="-285750"/>
            <a:r>
              <a:rPr lang="es-MX" sz="1750" dirty="0"/>
              <a:t>¿Cuáles son algunos de sus bocadillos favoritos?</a:t>
            </a:r>
          </a:p>
          <a:p>
            <a:pPr marL="509588" lvl="1" indent="-285750"/>
            <a:r>
              <a:rPr lang="es-MX" sz="1750" dirty="0"/>
              <a:t>Veamos cómo podemos hacer que nuestros bocadillos sean saludables para el corazón...</a:t>
            </a:r>
          </a:p>
          <a:p>
            <a:pPr marL="979488" lvl="2" indent="-285750"/>
            <a:r>
              <a:rPr lang="es-MX" sz="1750" dirty="0"/>
              <a:t>¿Nuestro bocadillo favorito se puede hacer con grano integral?</a:t>
            </a:r>
          </a:p>
          <a:p>
            <a:pPr marL="979488" lvl="2" indent="-285750"/>
            <a:r>
              <a:rPr lang="es-MX" sz="1750" dirty="0"/>
              <a:t>¿Podemos sustituir las frutas </a:t>
            </a:r>
            <a:r>
              <a:rPr lang="es-MX" sz="1750" dirty="0" err="1"/>
              <a:t>preenvasadas</a:t>
            </a:r>
            <a:r>
              <a:rPr lang="es-MX" sz="1750" dirty="0"/>
              <a:t> con frutas frescas?</a:t>
            </a:r>
          </a:p>
          <a:p>
            <a:pPr marL="979488" lvl="2" indent="-285750"/>
            <a:r>
              <a:rPr lang="es-MX" sz="1750" dirty="0"/>
              <a:t>¿Podemos sustituir las papas fritas saladas con otra cosa cuando queremos comer algo crujiente?</a:t>
            </a:r>
          </a:p>
          <a:p>
            <a:pPr marL="979488" lvl="2" indent="-285750"/>
            <a:endParaRPr lang="es-MX" sz="1750" dirty="0"/>
          </a:p>
          <a:p>
            <a:r>
              <a:rPr lang="es-MX" sz="1750" dirty="0"/>
              <a:t>¿Cuáles son algunos de sus restaurantes favoritos o lugares para comer fuera de casa?</a:t>
            </a:r>
          </a:p>
          <a:p>
            <a:pPr marL="509588" lvl="1" indent="-285750"/>
            <a:r>
              <a:rPr lang="es-MX" sz="1750" dirty="0"/>
              <a:t>¿Cómo podemos prepararnos para cenar afuera?</a:t>
            </a:r>
          </a:p>
          <a:p>
            <a:pPr marL="979488" lvl="2" indent="-285750"/>
            <a:r>
              <a:rPr lang="es-MX" sz="1750" dirty="0"/>
              <a:t>¿El menú del lugar está disponible por Internet? </a:t>
            </a:r>
          </a:p>
          <a:p>
            <a:pPr marL="979488" lvl="2" indent="-285750"/>
            <a:r>
              <a:rPr lang="es-MX" sz="1750" dirty="0"/>
              <a:t>¿Cómo podemos modificar un platillo que nos gusta para que sea más saludable para el corazón?</a:t>
            </a:r>
          </a:p>
          <a:p>
            <a:pPr marL="509588" lvl="1" indent="-285750">
              <a:buFont typeface="Arial" panose="020B0604020202020204" pitchFamily="34" charset="0"/>
              <a:buChar char="•"/>
            </a:pPr>
            <a:endParaRPr lang="es-MX" sz="17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19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83046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Alimentación para un corazón sano de por vida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013" y="2054431"/>
            <a:ext cx="8339137" cy="4511880"/>
          </a:xfrm>
        </p:spPr>
        <p:txBody>
          <a:bodyPr/>
          <a:lstStyle/>
          <a:p>
            <a:r>
              <a:rPr lang="es-MX"/>
              <a:t>Descripción general</a:t>
            </a:r>
          </a:p>
          <a:p>
            <a:pPr lvl="1"/>
            <a:r>
              <a:rPr lang="es-MX"/>
              <a:t>Datos sobre la nutrición y la presión arterial</a:t>
            </a:r>
          </a:p>
          <a:p>
            <a:pPr lvl="1"/>
            <a:r>
              <a:rPr lang="es-MX"/>
              <a:t>Grasas y aceites</a:t>
            </a:r>
          </a:p>
          <a:p>
            <a:pPr lvl="1"/>
            <a:r>
              <a:rPr lang="es-MX"/>
              <a:t>Vitaminas y minerales</a:t>
            </a:r>
          </a:p>
          <a:p>
            <a:pPr lvl="1"/>
            <a:r>
              <a:rPr lang="es-MX"/>
              <a:t>Refrigerios saludables</a:t>
            </a:r>
          </a:p>
          <a:p>
            <a:pPr lvl="1"/>
            <a:r>
              <a:rPr lang="es-MX"/>
              <a:t>Comer afuera</a:t>
            </a:r>
          </a:p>
          <a:p>
            <a:pPr lvl="1"/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737393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MX" dirty="0"/>
              <a:t>La actividad física y el control de la presión arterial</a:t>
            </a:r>
          </a:p>
        </p:txBody>
      </p:sp>
    </p:spTree>
    <p:extLst>
      <p:ext uri="{BB962C8B-B14F-4D97-AF65-F5344CB8AC3E}">
        <p14:creationId xmlns:p14="http://schemas.microsoft.com/office/powerpoint/2010/main" val="34164182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La actividad física y el control de la presión arterial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013" y="2054431"/>
            <a:ext cx="8339137" cy="451188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/>
              <a:t>Está demostrado que la actividad física regular puede ayudar a reducir significativamente la presión arterial y prevenir otros riesgos cardiovasculares.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/>
              <a:t>También se ha comprobado que la actividad física moderada disminuye la presión arterial en pacientes hipertensos que son menos sensibles al tratamiento médico.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/>
              <a:t>Hacer 30 minutos de actividad física por día (equivalente a caminar a paso ligero), 6 o 7 días a la semana (180 minutos por semana), puede ayudar a controlar o reducir la presión arterial.</a:t>
            </a:r>
          </a:p>
          <a:p>
            <a:pPr lvl="1"/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21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69308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La actividad física y el control de la presión arterial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013" y="1283241"/>
            <a:ext cx="8339137" cy="4511880"/>
          </a:xfrm>
        </p:spPr>
        <p:txBody>
          <a:bodyPr/>
          <a:lstStyle/>
          <a:p>
            <a:r>
              <a:rPr lang="es-MX" sz="1700" dirty="0"/>
              <a:t>Estos son algunos recursos que respaldan estas afirmaciones:</a:t>
            </a:r>
          </a:p>
          <a:p>
            <a:pPr lvl="0"/>
            <a:r>
              <a:rPr lang="es-MX" sz="1700" dirty="0"/>
              <a:t>"</a:t>
            </a:r>
            <a:r>
              <a:rPr lang="es-MX" sz="1700" dirty="0" err="1"/>
              <a:t>Exercise</a:t>
            </a:r>
            <a:r>
              <a:rPr lang="es-MX" sz="1700" dirty="0"/>
              <a:t> in </a:t>
            </a:r>
            <a:r>
              <a:rPr lang="es-MX" sz="1700" dirty="0" err="1"/>
              <a:t>Resistant</a:t>
            </a:r>
            <a:r>
              <a:rPr lang="es-MX" sz="1700" dirty="0"/>
              <a:t> </a:t>
            </a:r>
            <a:r>
              <a:rPr lang="es-MX" sz="1700" dirty="0" err="1"/>
              <a:t>Hypertension</a:t>
            </a:r>
            <a:r>
              <a:rPr lang="es-MX" sz="1700" dirty="0"/>
              <a:t>: Aerobic </a:t>
            </a:r>
            <a:r>
              <a:rPr lang="es-MX" sz="1700" dirty="0" err="1"/>
              <a:t>Exercise</a:t>
            </a:r>
            <a:r>
              <a:rPr lang="es-MX" sz="1700" dirty="0"/>
              <a:t> Reduces </a:t>
            </a:r>
            <a:r>
              <a:rPr lang="es-MX" sz="1700" dirty="0" err="1"/>
              <a:t>Blood</a:t>
            </a:r>
            <a:r>
              <a:rPr lang="es-MX" sz="1700" dirty="0"/>
              <a:t> </a:t>
            </a:r>
            <a:r>
              <a:rPr lang="es-MX" sz="1700" dirty="0" err="1"/>
              <a:t>Pressure</a:t>
            </a:r>
            <a:r>
              <a:rPr lang="es-MX" sz="1700" dirty="0"/>
              <a:t> in </a:t>
            </a:r>
            <a:r>
              <a:rPr lang="es-MX" sz="1700" dirty="0" err="1"/>
              <a:t>Resistant</a:t>
            </a:r>
            <a:r>
              <a:rPr lang="es-MX" sz="1700" dirty="0"/>
              <a:t> </a:t>
            </a:r>
            <a:r>
              <a:rPr lang="es-MX" sz="1700" dirty="0" err="1"/>
              <a:t>Hypertension</a:t>
            </a:r>
            <a:r>
              <a:rPr lang="es-MX" sz="1700" dirty="0"/>
              <a:t>" (El ejercicio en la hipertensión resistente: El ejercicio aeróbico reduce la presión arterial en pacientes con hipertensión resistente). </a:t>
            </a:r>
            <a:r>
              <a:rPr lang="es-MX" sz="1700" dirty="0" err="1"/>
              <a:t>Hypertension</a:t>
            </a:r>
            <a:r>
              <a:rPr lang="es-MX" sz="1700" dirty="0"/>
              <a:t>. 2012</a:t>
            </a:r>
          </a:p>
          <a:p>
            <a:pPr lvl="0"/>
            <a:r>
              <a:rPr lang="es-MX" sz="1700" dirty="0"/>
              <a:t>"</a:t>
            </a:r>
            <a:r>
              <a:rPr lang="es-MX" sz="1700" dirty="0" err="1"/>
              <a:t>Hypertension</a:t>
            </a:r>
            <a:r>
              <a:rPr lang="es-MX" sz="1700" dirty="0"/>
              <a:t>." </a:t>
            </a:r>
            <a:r>
              <a:rPr lang="es-MX" sz="1700" dirty="0" err="1"/>
              <a:t>Exercise</a:t>
            </a:r>
            <a:r>
              <a:rPr lang="es-MX" sz="1700" dirty="0"/>
              <a:t> </a:t>
            </a:r>
            <a:r>
              <a:rPr lang="es-MX" sz="1700" dirty="0" err="1"/>
              <a:t>Testing</a:t>
            </a:r>
            <a:r>
              <a:rPr lang="es-MX" sz="1700" dirty="0"/>
              <a:t> and </a:t>
            </a:r>
            <a:r>
              <a:rPr lang="es-MX" sz="1700" dirty="0" err="1"/>
              <a:t>Exercise</a:t>
            </a:r>
            <a:r>
              <a:rPr lang="es-MX" sz="1700" dirty="0"/>
              <a:t> </a:t>
            </a:r>
            <a:r>
              <a:rPr lang="es-MX" sz="1700" dirty="0" err="1"/>
              <a:t>Prescription</a:t>
            </a:r>
            <a:r>
              <a:rPr lang="es-MX" sz="1700" dirty="0"/>
              <a:t> </a:t>
            </a:r>
            <a:r>
              <a:rPr lang="es-MX" sz="1700" dirty="0" err="1"/>
              <a:t>for</a:t>
            </a:r>
            <a:r>
              <a:rPr lang="es-MX" sz="1700" dirty="0"/>
              <a:t> </a:t>
            </a:r>
            <a:r>
              <a:rPr lang="es-MX" sz="1700" dirty="0" err="1"/>
              <a:t>Special</a:t>
            </a:r>
            <a:r>
              <a:rPr lang="es-MX" sz="1700" dirty="0"/>
              <a:t> Cases: </a:t>
            </a:r>
            <a:r>
              <a:rPr lang="es-MX" sz="1700" dirty="0" err="1"/>
              <a:t>Theoretical</a:t>
            </a:r>
            <a:r>
              <a:rPr lang="es-MX" sz="1700" dirty="0"/>
              <a:t> </a:t>
            </a:r>
            <a:r>
              <a:rPr lang="es-MX" sz="1700" dirty="0" err="1"/>
              <a:t>Basis</a:t>
            </a:r>
            <a:r>
              <a:rPr lang="es-MX" sz="1700" dirty="0"/>
              <a:t> and </a:t>
            </a:r>
            <a:r>
              <a:rPr lang="es-MX" sz="1700" dirty="0" err="1"/>
              <a:t>Clinical</a:t>
            </a:r>
            <a:r>
              <a:rPr lang="es-MX" sz="1700" dirty="0"/>
              <a:t> </a:t>
            </a:r>
            <a:r>
              <a:rPr lang="es-MX" sz="1700" dirty="0" err="1"/>
              <a:t>Application</a:t>
            </a:r>
            <a:r>
              <a:rPr lang="es-MX" sz="1700" dirty="0"/>
              <a:t> (Pruebas de ejercitación y prescripción de ejercicios para casos especiales: Fundamentos teóricos y aplicación clínica). 2005</a:t>
            </a:r>
          </a:p>
          <a:p>
            <a:pPr lvl="0"/>
            <a:r>
              <a:rPr lang="es-MX" sz="1700" dirty="0"/>
              <a:t>"Regular Aerobic </a:t>
            </a:r>
            <a:r>
              <a:rPr lang="es-MX" sz="1700" dirty="0" err="1"/>
              <a:t>Exercise</a:t>
            </a:r>
            <a:r>
              <a:rPr lang="es-MX" sz="1700" dirty="0"/>
              <a:t> </a:t>
            </a:r>
            <a:r>
              <a:rPr lang="es-MX" sz="1700" dirty="0" err="1"/>
              <a:t>Augments</a:t>
            </a:r>
            <a:r>
              <a:rPr lang="es-MX" sz="1700" dirty="0"/>
              <a:t> </a:t>
            </a:r>
            <a:r>
              <a:rPr lang="es-MX" sz="1700" dirty="0" err="1"/>
              <a:t>Endothelium-Dependent</a:t>
            </a:r>
            <a:r>
              <a:rPr lang="es-MX" sz="1700" dirty="0"/>
              <a:t> Vascular </a:t>
            </a:r>
            <a:r>
              <a:rPr lang="es-MX" sz="1700" dirty="0" err="1"/>
              <a:t>Relaxation</a:t>
            </a:r>
            <a:r>
              <a:rPr lang="es-MX" sz="1700" dirty="0"/>
              <a:t> in </a:t>
            </a:r>
            <a:r>
              <a:rPr lang="es-MX" sz="1700" dirty="0" err="1"/>
              <a:t>Normotensive</a:t>
            </a:r>
            <a:r>
              <a:rPr lang="es-MX" sz="1700" dirty="0"/>
              <a:t> As </a:t>
            </a:r>
            <a:r>
              <a:rPr lang="es-MX" sz="1700" dirty="0" err="1"/>
              <a:t>Well</a:t>
            </a:r>
            <a:r>
              <a:rPr lang="es-MX" sz="1700" dirty="0"/>
              <a:t> As </a:t>
            </a:r>
            <a:r>
              <a:rPr lang="es-MX" sz="1700" dirty="0" err="1"/>
              <a:t>Hypertensive</a:t>
            </a:r>
            <a:r>
              <a:rPr lang="es-MX" sz="1700" dirty="0"/>
              <a:t> </a:t>
            </a:r>
            <a:r>
              <a:rPr lang="es-MX" sz="1700" dirty="0" err="1"/>
              <a:t>Subjects</a:t>
            </a:r>
            <a:r>
              <a:rPr lang="es-MX" sz="1700" dirty="0"/>
              <a:t>" (El ejercicio aeróbico regular aumenta la relajación vascular dependiente del endotelio en sujetos </a:t>
            </a:r>
            <a:r>
              <a:rPr lang="es-MX" sz="1700" dirty="0" err="1"/>
              <a:t>normotensos</a:t>
            </a:r>
            <a:r>
              <a:rPr lang="es-MX" sz="1700" dirty="0"/>
              <a:t> e hipertensos). </a:t>
            </a:r>
            <a:r>
              <a:rPr lang="es-MX" sz="1700" dirty="0" err="1"/>
              <a:t>Circulation</a:t>
            </a:r>
            <a:r>
              <a:rPr lang="es-MX" sz="1700" dirty="0"/>
              <a:t>. 1999</a:t>
            </a:r>
          </a:p>
          <a:p>
            <a:pPr lvl="0"/>
            <a:r>
              <a:rPr lang="es-MX" sz="1700" dirty="0"/>
              <a:t>"</a:t>
            </a:r>
            <a:r>
              <a:rPr lang="es-MX" sz="1700" dirty="0" err="1"/>
              <a:t>The</a:t>
            </a:r>
            <a:r>
              <a:rPr lang="es-MX" sz="1700" dirty="0"/>
              <a:t> </a:t>
            </a:r>
            <a:r>
              <a:rPr lang="es-MX" sz="1700" dirty="0" err="1"/>
              <a:t>effects</a:t>
            </a:r>
            <a:r>
              <a:rPr lang="es-MX" sz="1700" dirty="0"/>
              <a:t> of aerobic </a:t>
            </a:r>
            <a:r>
              <a:rPr lang="es-MX" sz="1700" dirty="0" err="1"/>
              <a:t>exercise</a:t>
            </a:r>
            <a:r>
              <a:rPr lang="es-MX" sz="1700" dirty="0"/>
              <a:t> and </a:t>
            </a:r>
            <a:r>
              <a:rPr lang="es-MX" sz="1700" dirty="0" err="1"/>
              <a:t>T'ai</a:t>
            </a:r>
            <a:r>
              <a:rPr lang="es-MX" sz="1700" dirty="0"/>
              <a:t> Chi </a:t>
            </a:r>
            <a:r>
              <a:rPr lang="es-MX" sz="1700" dirty="0" err="1"/>
              <a:t>on</a:t>
            </a:r>
            <a:r>
              <a:rPr lang="es-MX" sz="1700" dirty="0"/>
              <a:t> </a:t>
            </a:r>
            <a:r>
              <a:rPr lang="es-MX" sz="1700" dirty="0" err="1"/>
              <a:t>blood</a:t>
            </a:r>
            <a:r>
              <a:rPr lang="es-MX" sz="1700" dirty="0"/>
              <a:t> </a:t>
            </a:r>
            <a:r>
              <a:rPr lang="es-MX" sz="1700" dirty="0" err="1"/>
              <a:t>pressure</a:t>
            </a:r>
            <a:r>
              <a:rPr lang="es-MX" sz="1700" dirty="0"/>
              <a:t> in </a:t>
            </a:r>
            <a:r>
              <a:rPr lang="es-MX" sz="1700" dirty="0" err="1"/>
              <a:t>older</a:t>
            </a:r>
            <a:r>
              <a:rPr lang="es-MX" sz="1700" dirty="0"/>
              <a:t> </a:t>
            </a:r>
            <a:r>
              <a:rPr lang="es-MX" sz="1700" dirty="0" err="1"/>
              <a:t>people</a:t>
            </a:r>
            <a:r>
              <a:rPr lang="es-MX" sz="1700" dirty="0"/>
              <a:t>: </a:t>
            </a:r>
            <a:r>
              <a:rPr lang="es-MX" sz="1700" dirty="0" err="1"/>
              <a:t>results</a:t>
            </a:r>
            <a:r>
              <a:rPr lang="es-MX" sz="1700" dirty="0"/>
              <a:t> of a </a:t>
            </a:r>
            <a:r>
              <a:rPr lang="es-MX" sz="1700" dirty="0" err="1"/>
              <a:t>randomized</a:t>
            </a:r>
            <a:r>
              <a:rPr lang="es-MX" sz="1700" dirty="0"/>
              <a:t> trial" (Los efectos del ejercicio aeróbico y el </a:t>
            </a:r>
            <a:r>
              <a:rPr lang="es-MX" sz="1700" dirty="0" err="1"/>
              <a:t>T'ai</a:t>
            </a:r>
            <a:r>
              <a:rPr lang="es-MX" sz="1700" dirty="0"/>
              <a:t> Chi sobre la presión arterial en personas mayores: resultados de un ensayo aleatorio). </a:t>
            </a:r>
            <a:r>
              <a:rPr lang="es-MX" sz="1700" dirty="0" err="1"/>
              <a:t>Journal</a:t>
            </a:r>
            <a:r>
              <a:rPr lang="es-MX" sz="1700" dirty="0"/>
              <a:t> of </a:t>
            </a:r>
            <a:r>
              <a:rPr lang="es-MX" sz="1700" dirty="0" err="1"/>
              <a:t>the</a:t>
            </a:r>
            <a:r>
              <a:rPr lang="es-MX" sz="1700" dirty="0"/>
              <a:t> American </a:t>
            </a:r>
            <a:r>
              <a:rPr lang="es-MX" sz="1700" dirty="0" err="1"/>
              <a:t>Geriatrics</a:t>
            </a:r>
            <a:r>
              <a:rPr lang="es-MX" sz="1700" dirty="0"/>
              <a:t> </a:t>
            </a:r>
            <a:r>
              <a:rPr lang="es-MX" sz="1700" dirty="0" err="1"/>
              <a:t>Society</a:t>
            </a:r>
            <a:r>
              <a:rPr lang="es-MX" sz="1700" dirty="0"/>
              <a:t>. 1999</a:t>
            </a:r>
          </a:p>
          <a:p>
            <a:pPr lvl="1"/>
            <a:endParaRPr lang="es-MX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22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895337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Gracias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s-MX"/>
              <a:t>Nombre</a:t>
            </a:r>
          </a:p>
          <a:p>
            <a:pPr lvl="0"/>
            <a:r>
              <a:rPr lang="es-MX"/>
              <a:t>YMCA DE LOS EE. UU.</a:t>
            </a:r>
          </a:p>
          <a:p>
            <a:pPr lvl="0"/>
            <a:r>
              <a:rPr lang="es-MX"/>
              <a:t>800 872 9622</a:t>
            </a:r>
          </a:p>
          <a:p>
            <a:pPr lvl="0"/>
            <a:r>
              <a:rPr lang="es-MX"/>
              <a:t>name.name@ymca.net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MX" dirty="0"/>
              <a:t>La nutrición y la presión arterial</a:t>
            </a:r>
          </a:p>
        </p:txBody>
      </p:sp>
    </p:spTree>
    <p:extLst>
      <p:ext uri="{BB962C8B-B14F-4D97-AF65-F5344CB8AC3E}">
        <p14:creationId xmlns:p14="http://schemas.microsoft.com/office/powerpoint/2010/main" val="655447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613" y="222779"/>
            <a:ext cx="8374062" cy="844550"/>
          </a:xfrm>
        </p:spPr>
        <p:txBody>
          <a:bodyPr/>
          <a:lstStyle/>
          <a:p>
            <a:r>
              <a:rPr lang="es-MX" dirty="0"/>
              <a:t>La nutrición y la presión arterial</a:t>
            </a:r>
            <a:br>
              <a:rPr dirty="0"/>
            </a:br>
            <a:endParaRPr lang="es-MX" b="0" cap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07617" y="6554656"/>
            <a:ext cx="409575" cy="217488"/>
          </a:xfrm>
        </p:spPr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4</a:t>
            </a:fld>
            <a:endParaRPr lang="es-MX" dirty="0"/>
          </a:p>
        </p:txBody>
      </p:sp>
      <p:sp>
        <p:nvSpPr>
          <p:cNvPr id="7" name="TextBox 6"/>
          <p:cNvSpPr txBox="1"/>
          <p:nvPr/>
        </p:nvSpPr>
        <p:spPr>
          <a:xfrm>
            <a:off x="7747000" y="6492794"/>
            <a:ext cx="2990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(AHA, 2015)</a:t>
            </a:r>
          </a:p>
        </p:txBody>
      </p:sp>
      <p:sp>
        <p:nvSpPr>
          <p:cNvPr id="8" name="Content Placeholder 6"/>
          <p:cNvSpPr txBox="1">
            <a:spLocks/>
          </p:cNvSpPr>
          <p:nvPr/>
        </p:nvSpPr>
        <p:spPr bwMode="black">
          <a:xfrm>
            <a:off x="425979" y="793611"/>
            <a:ext cx="8548687" cy="5598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23838" indent="-222250" algn="l" rtl="0" eaLnBrk="1" fontAlgn="base" hangingPunct="1">
              <a:spcBef>
                <a:spcPct val="100000"/>
              </a:spcBef>
              <a:spcAft>
                <a:spcPct val="0"/>
              </a:spcAft>
              <a:buSzPct val="80000"/>
              <a:buChar char="•"/>
              <a:defRPr>
                <a:solidFill>
                  <a:schemeClr val="tx2"/>
                </a:solidFill>
                <a:latin typeface="+mn-lt"/>
                <a:ea typeface="+mn-ea"/>
              </a:defRPr>
            </a:lvl2pPr>
            <a:lvl3pPr marL="6937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tx2"/>
                </a:solidFill>
                <a:latin typeface="+mn-lt"/>
                <a:ea typeface="+mn-ea"/>
              </a:defRPr>
            </a:lvl3pPr>
            <a:lvl4pPr marL="1120775" indent="-228600" algn="l" rtl="0" eaLnBrk="1" fontAlgn="base" hangingPunct="1">
              <a:spcBef>
                <a:spcPct val="25000"/>
              </a:spcBef>
              <a:spcAft>
                <a:spcPct val="0"/>
              </a:spcAft>
              <a:buSzPct val="80000"/>
              <a:buChar char="•"/>
              <a:defRPr>
                <a:solidFill>
                  <a:schemeClr val="tx2"/>
                </a:solidFill>
                <a:latin typeface="+mn-lt"/>
                <a:ea typeface="+mn-ea"/>
              </a:defRPr>
            </a:lvl4pPr>
            <a:lvl5pPr marL="16081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tx2"/>
                </a:solidFill>
                <a:latin typeface="+mn-lt"/>
                <a:ea typeface="+mn-ea"/>
              </a:defRPr>
            </a:lvl5pPr>
            <a:lvl6pPr marL="20653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6pPr>
            <a:lvl7pPr marL="25225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7pPr>
            <a:lvl8pPr marL="29797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8pPr>
            <a:lvl9pPr marL="34369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marL="1588" lvl="1" indent="0">
              <a:buNone/>
            </a:pPr>
            <a:r>
              <a:rPr lang="es-MX" sz="1800" b="1" kern="0" dirty="0"/>
              <a:t>Mantener sano el corazón a través de la alimentación es fundamental para prevenir enfermedades cardiovasculares</a:t>
            </a:r>
          </a:p>
          <a:p>
            <a:pPr lvl="1"/>
            <a:r>
              <a:rPr lang="es-MX" sz="1800" kern="0" dirty="0"/>
              <a:t>Comer distintos tipos de frutas y verduras puede ayudar a controlar el peso, el colesterol y la presión arterial.</a:t>
            </a:r>
            <a:endParaRPr lang="es-MX" sz="1200" kern="0" dirty="0"/>
          </a:p>
          <a:p>
            <a:pPr lvl="1"/>
            <a:r>
              <a:rPr lang="es-MX" sz="1800" kern="0" dirty="0"/>
              <a:t>Un patrón de alimentación saludable pone énfasis en:</a:t>
            </a:r>
          </a:p>
          <a:p>
            <a:pPr lvl="2"/>
            <a:r>
              <a:rPr lang="es-MX" sz="1800" kern="0" dirty="0"/>
              <a:t>Frutas y verduras </a:t>
            </a:r>
          </a:p>
          <a:p>
            <a:pPr lvl="2"/>
            <a:r>
              <a:rPr lang="es-MX" sz="1800" kern="0" dirty="0"/>
              <a:t>Granos integrales</a:t>
            </a:r>
          </a:p>
          <a:p>
            <a:pPr lvl="2"/>
            <a:r>
              <a:rPr lang="es-MX" sz="1800" kern="0" dirty="0"/>
              <a:t>Productos lácteos bajos en grasa</a:t>
            </a:r>
          </a:p>
          <a:p>
            <a:pPr lvl="2"/>
            <a:r>
              <a:rPr lang="es-MX" sz="1800" kern="0" dirty="0"/>
              <a:t>Carnes de ave y pescado sin piel</a:t>
            </a:r>
          </a:p>
          <a:p>
            <a:pPr lvl="2"/>
            <a:r>
              <a:rPr lang="es-MX" sz="1800" kern="0" dirty="0">
                <a:solidFill>
                  <a:schemeClr val="tx1"/>
                </a:solidFill>
              </a:rPr>
              <a:t>Frutos secos y legumbres</a:t>
            </a:r>
          </a:p>
          <a:p>
            <a:pPr lvl="2"/>
            <a:r>
              <a:rPr lang="es-MX" sz="1800" kern="0" dirty="0">
                <a:solidFill>
                  <a:schemeClr val="tx1"/>
                </a:solidFill>
              </a:rPr>
              <a:t>Aceites vegetales no tropicales</a:t>
            </a:r>
          </a:p>
          <a:p>
            <a:pPr lvl="1"/>
            <a:r>
              <a:rPr lang="es-MX" sz="1800" kern="0" dirty="0">
                <a:solidFill>
                  <a:schemeClr val="tx1"/>
                </a:solidFill>
              </a:rPr>
              <a:t>Reducir la sal y el sodio, las grasas saturadas, las grasas </a:t>
            </a:r>
            <a:r>
              <a:rPr lang="es-MX" sz="1800" i="1" kern="0" dirty="0">
                <a:solidFill>
                  <a:schemeClr val="tx1"/>
                </a:solidFill>
              </a:rPr>
              <a:t>trans</a:t>
            </a:r>
            <a:r>
              <a:rPr lang="es-MX" sz="1800" kern="0" dirty="0">
                <a:solidFill>
                  <a:schemeClr val="tx1"/>
                </a:solidFill>
              </a:rPr>
              <a:t> y los dulces en la dieta también puede bajar la presión arterial.</a:t>
            </a:r>
          </a:p>
          <a:p>
            <a:pPr lvl="1"/>
            <a:r>
              <a:rPr lang="es-MX" sz="1800" kern="0" dirty="0"/>
              <a:t>Un patrón de alimentación saludable se puede adaptar en función de sus preferencias culturales y alimenticias, y debido a afecciones médicas como la diabetes.</a:t>
            </a:r>
          </a:p>
        </p:txBody>
      </p:sp>
    </p:spTree>
    <p:extLst>
      <p:ext uri="{BB962C8B-B14F-4D97-AF65-F5344CB8AC3E}">
        <p14:creationId xmlns:p14="http://schemas.microsoft.com/office/powerpoint/2010/main" val="365409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9095576"/>
              </p:ext>
            </p:extLst>
          </p:nvPr>
        </p:nvGraphicFramePr>
        <p:xfrm>
          <a:off x="351925" y="791676"/>
          <a:ext cx="8538699" cy="5789340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1843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7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0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26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6760"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en-US" sz="1000" b="1" spc="-20" baseline="0" dirty="0">
                          <a:solidFill>
                            <a:schemeClr val="bg1"/>
                          </a:solidFill>
                        </a:rPr>
                        <a:t>Grupo de alimentos</a:t>
                      </a: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en-US" sz="1000" b="1" spc="-20" baseline="0" dirty="0">
                          <a:solidFill>
                            <a:schemeClr val="bg1"/>
                          </a:solidFill>
                        </a:rPr>
                        <a:t>Dieta de 1,600 calorías</a:t>
                      </a:r>
                      <a:endParaRPr lang="es-MX" sz="1000" b="1" spc="-2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en-US" sz="1000" b="1" spc="-20" baseline="0" dirty="0">
                          <a:solidFill>
                            <a:schemeClr val="bg1"/>
                          </a:solidFill>
                        </a:rPr>
                        <a:t>Dieta de 2,000 calorías</a:t>
                      </a:r>
                      <a:endParaRPr lang="es-MX" sz="1000" b="1" spc="-2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en-US" sz="1000" b="1" spc="-20" baseline="0" dirty="0">
                          <a:solidFill>
                            <a:schemeClr val="bg1"/>
                          </a:solidFill>
                        </a:rPr>
                        <a:t>Ejemplos de una porción</a:t>
                      </a: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en-US" sz="1100" b="1" spc="-20" baseline="0" dirty="0">
                          <a:solidFill>
                            <a:schemeClr val="tx2"/>
                          </a:solidFill>
                          <a:effectLst/>
                        </a:rPr>
                        <a:t>Granos</a:t>
                      </a:r>
                      <a:br>
                        <a:rPr spc="-20" baseline="0" dirty="0"/>
                      </a:br>
                      <a:r>
                        <a:rPr lang="en-US" sz="1000" spc="-20" baseline="0" dirty="0">
                          <a:solidFill>
                            <a:schemeClr val="tx2"/>
                          </a:solidFill>
                          <a:effectLst/>
                        </a:rPr>
                        <a:t>Al menos la mitad de </a:t>
                      </a:r>
                    </a:p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en-US" sz="1000" spc="-20" baseline="0" dirty="0">
                          <a:solidFill>
                            <a:schemeClr val="tx2"/>
                          </a:solidFill>
                          <a:effectLst/>
                        </a:rPr>
                        <a:t>las porciones deben ser </a:t>
                      </a:r>
                    </a:p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en-US" sz="1000" spc="-20" baseline="0" dirty="0">
                          <a:solidFill>
                            <a:schemeClr val="tx2"/>
                          </a:solidFill>
                          <a:effectLst/>
                        </a:rPr>
                        <a:t>de granos integrales.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en-US" sz="1000" spc="-20" baseline="0" dirty="0">
                          <a:solidFill>
                            <a:schemeClr val="tx2"/>
                          </a:solidFill>
                          <a:effectLst/>
                        </a:rPr>
                        <a:t>6 porciones al día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en-US" sz="1000" spc="-20" baseline="0" dirty="0">
                          <a:solidFill>
                            <a:schemeClr val="tx2"/>
                          </a:solidFill>
                          <a:effectLst/>
                        </a:rPr>
                        <a:t>6-8 porciones al día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buFont typeface="Arial"/>
                        <a:buChar char="•"/>
                      </a:pPr>
                      <a:r>
                        <a:rPr lang="en-US" sz="1000" spc="-20" baseline="0" dirty="0">
                          <a:solidFill>
                            <a:schemeClr val="tx2"/>
                          </a:solidFill>
                          <a:effectLst/>
                        </a:rPr>
                        <a:t>1 rebanada de pan</a:t>
                      </a:r>
                    </a:p>
                    <a:p>
                      <a:pPr algn="l">
                        <a:lnSpc>
                          <a:spcPct val="95000"/>
                        </a:lnSpc>
                        <a:buFont typeface="Arial"/>
                        <a:buChar char="•"/>
                      </a:pPr>
                      <a:r>
                        <a:rPr lang="en-US" sz="1000" spc="-20" baseline="0" dirty="0">
                          <a:solidFill>
                            <a:schemeClr val="tx2"/>
                          </a:solidFill>
                          <a:effectLst/>
                        </a:rPr>
                        <a:t>1 oz de cereal seco (las etiquetas de información nutricional de los distintos productos indican las mediciones por taza)</a:t>
                      </a:r>
                    </a:p>
                    <a:p>
                      <a:pPr algn="l">
                        <a:lnSpc>
                          <a:spcPct val="95000"/>
                        </a:lnSpc>
                        <a:buFont typeface="Arial"/>
                        <a:buChar char="•"/>
                      </a:pPr>
                      <a:r>
                        <a:rPr lang="en-US" sz="1000" spc="-20" baseline="0" dirty="0">
                          <a:solidFill>
                            <a:schemeClr val="tx2"/>
                          </a:solidFill>
                          <a:effectLst/>
                        </a:rPr>
                        <a:t>1/2 taza de arroz cocido, pasta o cereal (aproximadamente del tamaño de una pelota de béisbol)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en-US" sz="1100" b="1" spc="-20" baseline="0" dirty="0">
                          <a:solidFill>
                            <a:schemeClr val="tx2"/>
                          </a:solidFill>
                          <a:effectLst/>
                        </a:rPr>
                        <a:t>Verduras</a:t>
                      </a:r>
                      <a:br>
                        <a:rPr spc="-20" baseline="0" dirty="0"/>
                      </a:br>
                      <a:r>
                        <a:rPr lang="en-US" sz="1000" spc="-20" baseline="0" dirty="0">
                          <a:solidFill>
                            <a:schemeClr val="tx2"/>
                          </a:solidFill>
                          <a:effectLst/>
                        </a:rPr>
                        <a:t>Consuman de </a:t>
                      </a:r>
                      <a:r>
                        <a:rPr lang="en-US" sz="1000" spc="-20" baseline="0" dirty="0" err="1">
                          <a:solidFill>
                            <a:schemeClr val="tx2"/>
                          </a:solidFill>
                          <a:effectLst/>
                        </a:rPr>
                        <a:t>distintos</a:t>
                      </a:r>
                      <a:r>
                        <a:rPr lang="en-US" sz="1000" spc="-20" baseline="0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000" spc="-20" baseline="0" dirty="0" err="1">
                          <a:solidFill>
                            <a:schemeClr val="tx2"/>
                          </a:solidFill>
                          <a:effectLst/>
                        </a:rPr>
                        <a:t>colores</a:t>
                      </a:r>
                      <a:r>
                        <a:rPr lang="en-US" sz="1000" spc="-20" baseline="0" dirty="0">
                          <a:solidFill>
                            <a:schemeClr val="tx2"/>
                          </a:solidFill>
                          <a:effectLst/>
                        </a:rPr>
                        <a:t> y tipos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en-US" sz="1000" spc="-20" baseline="0" dirty="0">
                          <a:solidFill>
                            <a:schemeClr val="tx2"/>
                          </a:solidFill>
                          <a:effectLst/>
                        </a:rPr>
                        <a:t>3-4 porciones al día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en-US" sz="1000" spc="-20" baseline="0" dirty="0">
                          <a:solidFill>
                            <a:schemeClr val="tx2"/>
                          </a:solidFill>
                          <a:effectLst/>
                        </a:rPr>
                        <a:t>4-5 porciones al día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buFont typeface="Arial"/>
                        <a:buChar char="•"/>
                      </a:pPr>
                      <a:r>
                        <a:rPr lang="en-US" sz="1000" spc="-20" baseline="0" dirty="0">
                          <a:solidFill>
                            <a:schemeClr val="tx2"/>
                          </a:solidFill>
                          <a:effectLst/>
                        </a:rPr>
                        <a:t>1 taza de verduras de hoja crudas (aproximadamente del tamaño de un puño pequeño)</a:t>
                      </a:r>
                    </a:p>
                    <a:p>
                      <a:pPr algn="l">
                        <a:lnSpc>
                          <a:spcPct val="95000"/>
                        </a:lnSpc>
                        <a:buFont typeface="Arial"/>
                        <a:buChar char="•"/>
                      </a:pPr>
                      <a:r>
                        <a:rPr lang="en-US" sz="1000" spc="-20" baseline="0" dirty="0">
                          <a:solidFill>
                            <a:schemeClr val="tx2"/>
                          </a:solidFill>
                          <a:effectLst/>
                        </a:rPr>
                        <a:t>1/2 taza de verduras crudas o cocidas en trocitos</a:t>
                      </a:r>
                    </a:p>
                    <a:p>
                      <a:pPr algn="l">
                        <a:lnSpc>
                          <a:spcPct val="95000"/>
                        </a:lnSpc>
                        <a:buFont typeface="Arial"/>
                        <a:buChar char="•"/>
                      </a:pPr>
                      <a:r>
                        <a:rPr lang="en-US" sz="1000" spc="-20" baseline="0" dirty="0">
                          <a:solidFill>
                            <a:schemeClr val="tx2"/>
                          </a:solidFill>
                          <a:effectLst/>
                        </a:rPr>
                        <a:t>1/2 taza de jugo de verduras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en-US" sz="1100" b="1" spc="-20" baseline="0" dirty="0">
                          <a:solidFill>
                            <a:schemeClr val="tx2"/>
                          </a:solidFill>
                          <a:effectLst/>
                        </a:rPr>
                        <a:t>Productos lácteos</a:t>
                      </a:r>
                      <a:br>
                        <a:rPr spc="-20" baseline="0" dirty="0"/>
                      </a:br>
                      <a:r>
                        <a:rPr lang="en-US" sz="1000" spc="-20" baseline="0" dirty="0">
                          <a:solidFill>
                            <a:schemeClr val="tx2"/>
                          </a:solidFill>
                          <a:effectLst/>
                        </a:rPr>
                        <a:t>Productos lácteos sin </a:t>
                      </a:r>
                      <a:r>
                        <a:rPr lang="en-US" sz="1000" spc="-20" baseline="0" dirty="0" err="1">
                          <a:solidFill>
                            <a:schemeClr val="tx2"/>
                          </a:solidFill>
                          <a:effectLst/>
                        </a:rPr>
                        <a:t>grasa</a:t>
                      </a:r>
                      <a:r>
                        <a:rPr lang="en-US" sz="1000" spc="-20" baseline="0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br>
                        <a:rPr lang="en-US" sz="1000" spc="-20" baseline="0" dirty="0">
                          <a:solidFill>
                            <a:schemeClr val="tx2"/>
                          </a:solidFill>
                          <a:effectLst/>
                        </a:rPr>
                      </a:br>
                      <a:r>
                        <a:rPr lang="en-US" sz="1000" spc="-20" baseline="0" dirty="0">
                          <a:solidFill>
                            <a:schemeClr val="tx2"/>
                          </a:solidFill>
                          <a:effectLst/>
                        </a:rPr>
                        <a:t>o bajos en grasa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en-US" sz="1000" spc="-20" baseline="0" dirty="0">
                          <a:solidFill>
                            <a:schemeClr val="tx2"/>
                          </a:solidFill>
                          <a:effectLst/>
                        </a:rPr>
                        <a:t>2-3 porciones al día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en-US" sz="1000" spc="-20" baseline="0" dirty="0">
                          <a:solidFill>
                            <a:schemeClr val="tx2"/>
                          </a:solidFill>
                          <a:effectLst/>
                        </a:rPr>
                        <a:t>2-3 porciones al día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buFont typeface="Arial"/>
                        <a:buChar char="•"/>
                      </a:pPr>
                      <a:r>
                        <a:rPr lang="en-US" sz="1000" spc="-20" baseline="0" dirty="0">
                          <a:solidFill>
                            <a:schemeClr val="tx2"/>
                          </a:solidFill>
                          <a:effectLst/>
                        </a:rPr>
                        <a:t>1 taza de leche descremada o baja en grasa</a:t>
                      </a:r>
                    </a:p>
                    <a:p>
                      <a:pPr algn="l">
                        <a:lnSpc>
                          <a:spcPct val="95000"/>
                        </a:lnSpc>
                        <a:buFont typeface="Arial"/>
                        <a:buChar char="•"/>
                      </a:pPr>
                      <a:r>
                        <a:rPr lang="en-US" sz="1000" spc="-20" baseline="0" dirty="0">
                          <a:solidFill>
                            <a:schemeClr val="tx2"/>
                          </a:solidFill>
                          <a:effectLst/>
                        </a:rPr>
                        <a:t>1 taza de yogur sin grasa o bajo en grasa</a:t>
                      </a:r>
                    </a:p>
                    <a:p>
                      <a:pPr algn="l">
                        <a:lnSpc>
                          <a:spcPct val="95000"/>
                        </a:lnSpc>
                        <a:buFont typeface="Arial"/>
                        <a:buChar char="•"/>
                      </a:pPr>
                      <a:r>
                        <a:rPr lang="en-US" sz="1000" spc="-20" baseline="0" dirty="0">
                          <a:solidFill>
                            <a:schemeClr val="tx2"/>
                          </a:solidFill>
                          <a:effectLst/>
                        </a:rPr>
                        <a:t>1 ½ oz de queso sin grasa o bajo en grasa (aproximadamente del tamaño de 6 dados apilados)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en-US" sz="1100" b="1" spc="-20" baseline="0" dirty="0">
                          <a:solidFill>
                            <a:schemeClr val="tx2"/>
                          </a:solidFill>
                          <a:effectLst/>
                        </a:rPr>
                        <a:t>Carnes magras, </a:t>
                      </a:r>
                      <a:r>
                        <a:rPr lang="en-US" sz="1100" b="1" spc="-20" baseline="0" dirty="0" err="1">
                          <a:solidFill>
                            <a:schemeClr val="tx2"/>
                          </a:solidFill>
                          <a:effectLst/>
                        </a:rPr>
                        <a:t>aves</a:t>
                      </a:r>
                      <a:r>
                        <a:rPr lang="en-US" sz="1100" b="1" spc="-20" baseline="0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br>
                        <a:rPr lang="en-US" sz="1100" b="1" spc="-20" baseline="0" dirty="0">
                          <a:solidFill>
                            <a:schemeClr val="tx2"/>
                          </a:solidFill>
                          <a:effectLst/>
                        </a:rPr>
                      </a:br>
                      <a:r>
                        <a:rPr lang="en-US" sz="1100" b="1" spc="-20" baseline="0" dirty="0">
                          <a:solidFill>
                            <a:schemeClr val="tx2"/>
                          </a:solidFill>
                          <a:effectLst/>
                        </a:rPr>
                        <a:t>de corral y pescado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en-US" sz="1000" spc="-20" baseline="0" dirty="0">
                          <a:solidFill>
                            <a:schemeClr val="tx2"/>
                          </a:solidFill>
                          <a:effectLst/>
                        </a:rPr>
                        <a:t>3-6 oz por día, cocidas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en-US" sz="1000" spc="-20" baseline="0" dirty="0">
                          <a:solidFill>
                            <a:schemeClr val="tx2"/>
                          </a:solidFill>
                          <a:effectLst/>
                        </a:rPr>
                        <a:t> Menos de 6 oz por día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buFont typeface="Arial"/>
                        <a:buChar char="•"/>
                      </a:pPr>
                      <a:r>
                        <a:rPr lang="en-US" sz="1000" spc="-20" baseline="0" dirty="0">
                          <a:solidFill>
                            <a:schemeClr val="tx2"/>
                          </a:solidFill>
                          <a:effectLst/>
                        </a:rPr>
                        <a:t>3 oz de carne cocida (aproximadamente del tamaño de un ratón de computadora)</a:t>
                      </a:r>
                    </a:p>
                    <a:p>
                      <a:pPr algn="l">
                        <a:lnSpc>
                          <a:spcPct val="95000"/>
                        </a:lnSpc>
                        <a:buFont typeface="Arial"/>
                        <a:buChar char="•"/>
                      </a:pPr>
                      <a:r>
                        <a:rPr lang="en-US" sz="1000" spc="-20" baseline="0" dirty="0">
                          <a:solidFill>
                            <a:schemeClr val="tx2"/>
                          </a:solidFill>
                          <a:effectLst/>
                        </a:rPr>
                        <a:t>3 oz de pescado grillado (aproximadamente del tamaño de una chequera)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en-US" sz="1100" b="1" spc="-20" baseline="0" dirty="0">
                          <a:solidFill>
                            <a:schemeClr val="tx1"/>
                          </a:solidFill>
                          <a:effectLst/>
                        </a:rPr>
                        <a:t>Grasas y aceites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en-US" sz="1000" spc="-20" baseline="0" dirty="0">
                          <a:solidFill>
                            <a:schemeClr val="tx1"/>
                          </a:solidFill>
                          <a:effectLst/>
                        </a:rPr>
                        <a:t>2 porciones al día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en-US" sz="1000" spc="-20" baseline="0" dirty="0">
                          <a:solidFill>
                            <a:schemeClr val="tx1"/>
                          </a:solidFill>
                          <a:effectLst/>
                        </a:rPr>
                        <a:t>2-3 porciones al día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buFont typeface="Arial"/>
                        <a:buChar char="•"/>
                      </a:pPr>
                      <a:r>
                        <a:rPr lang="en-US" sz="1000" spc="-20" baseline="0" dirty="0">
                          <a:solidFill>
                            <a:schemeClr val="tx1"/>
                          </a:solidFill>
                          <a:effectLst/>
                        </a:rPr>
                        <a:t>1 cdta. de margarina suave</a:t>
                      </a:r>
                    </a:p>
                    <a:p>
                      <a:pPr algn="l">
                        <a:lnSpc>
                          <a:spcPct val="95000"/>
                        </a:lnSpc>
                        <a:buFont typeface="Arial"/>
                        <a:buChar char="•"/>
                      </a:pPr>
                      <a:r>
                        <a:rPr lang="en-US" sz="1000" spc="-20" baseline="0" dirty="0">
                          <a:solidFill>
                            <a:schemeClr val="tx1"/>
                          </a:solidFill>
                          <a:effectLst/>
                        </a:rPr>
                        <a:t>1 cda. de mayonesa</a:t>
                      </a:r>
                    </a:p>
                    <a:p>
                      <a:pPr algn="l">
                        <a:lnSpc>
                          <a:spcPct val="95000"/>
                        </a:lnSpc>
                        <a:buFont typeface="Arial"/>
                        <a:buChar char="•"/>
                      </a:pPr>
                      <a:r>
                        <a:rPr lang="en-US" sz="1000" spc="-20" baseline="0" dirty="0">
                          <a:solidFill>
                            <a:schemeClr val="tx1"/>
                          </a:solidFill>
                          <a:effectLst/>
                        </a:rPr>
                        <a:t>1 cdta. de aceite vegetal</a:t>
                      </a:r>
                    </a:p>
                    <a:p>
                      <a:pPr algn="l">
                        <a:lnSpc>
                          <a:spcPct val="95000"/>
                        </a:lnSpc>
                        <a:buFont typeface="Arial"/>
                        <a:buChar char="•"/>
                      </a:pPr>
                      <a:r>
                        <a:rPr lang="en-US" sz="1000" spc="-20" baseline="0" dirty="0">
                          <a:solidFill>
                            <a:schemeClr val="tx1"/>
                          </a:solidFill>
                          <a:effectLst/>
                        </a:rPr>
                        <a:t>1 cda. de aderezo regular para ensaladas, o 2 cdas. bajo en grasa 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en-US" sz="1100" b="1" spc="-20" baseline="0" dirty="0">
                          <a:solidFill>
                            <a:schemeClr val="tx2"/>
                          </a:solidFill>
                          <a:effectLst/>
                        </a:rPr>
                        <a:t>Frutos secos, </a:t>
                      </a:r>
                      <a:r>
                        <a:rPr lang="en-US" sz="1100" b="1" spc="-20" baseline="0" dirty="0" err="1">
                          <a:solidFill>
                            <a:schemeClr val="tx2"/>
                          </a:solidFill>
                          <a:effectLst/>
                        </a:rPr>
                        <a:t>semillas</a:t>
                      </a:r>
                      <a:r>
                        <a:rPr lang="en-US" sz="1100" b="1" spc="-20" baseline="0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br>
                        <a:rPr lang="en-US" sz="1100" b="1" spc="-20" baseline="0" dirty="0">
                          <a:solidFill>
                            <a:schemeClr val="tx2"/>
                          </a:solidFill>
                          <a:effectLst/>
                        </a:rPr>
                      </a:br>
                      <a:r>
                        <a:rPr lang="en-US" sz="1100" b="1" spc="-20" baseline="0" dirty="0">
                          <a:solidFill>
                            <a:schemeClr val="tx2"/>
                          </a:solidFill>
                          <a:effectLst/>
                        </a:rPr>
                        <a:t>y legumbres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en-US" sz="1000" spc="-20" baseline="0" dirty="0">
                          <a:solidFill>
                            <a:schemeClr val="tx2"/>
                          </a:solidFill>
                          <a:effectLst/>
                        </a:rPr>
                        <a:t>3-4 porciones a la semana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en-US" sz="1000" spc="-20" baseline="0" dirty="0">
                          <a:solidFill>
                            <a:schemeClr val="tx2"/>
                          </a:solidFill>
                          <a:effectLst/>
                        </a:rPr>
                        <a:t>4-5 porciones a la semana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buFont typeface="Arial"/>
                        <a:buChar char="•"/>
                      </a:pPr>
                      <a:r>
                        <a:rPr lang="en-US" sz="1000" spc="-20" baseline="0" dirty="0">
                          <a:solidFill>
                            <a:schemeClr val="tx2"/>
                          </a:solidFill>
                          <a:effectLst/>
                        </a:rPr>
                        <a:t>1/3 taza o 1 ½ oz de frutos secos</a:t>
                      </a:r>
                    </a:p>
                    <a:p>
                      <a:pPr algn="l">
                        <a:lnSpc>
                          <a:spcPct val="95000"/>
                        </a:lnSpc>
                        <a:buFont typeface="Arial"/>
                        <a:buChar char="•"/>
                      </a:pPr>
                      <a:r>
                        <a:rPr lang="en-US" sz="1000" spc="-20" baseline="0" dirty="0">
                          <a:solidFill>
                            <a:schemeClr val="tx2"/>
                          </a:solidFill>
                          <a:effectLst/>
                        </a:rPr>
                        <a:t>2 cdas. de mantequilla de maní</a:t>
                      </a:r>
                    </a:p>
                    <a:p>
                      <a:pPr algn="l">
                        <a:lnSpc>
                          <a:spcPct val="95000"/>
                        </a:lnSpc>
                        <a:buFont typeface="Arial"/>
                        <a:buChar char="•"/>
                      </a:pPr>
                      <a:r>
                        <a:rPr lang="en-US" sz="1000" spc="-20" baseline="0" dirty="0">
                          <a:solidFill>
                            <a:schemeClr val="tx2"/>
                          </a:solidFill>
                          <a:effectLst/>
                        </a:rPr>
                        <a:t>2 cdas. o 1/2 oz de semillas</a:t>
                      </a:r>
                    </a:p>
                    <a:p>
                      <a:pPr algn="l">
                        <a:lnSpc>
                          <a:spcPct val="95000"/>
                        </a:lnSpc>
                        <a:buFont typeface="Arial"/>
                        <a:buChar char="•"/>
                      </a:pPr>
                      <a:r>
                        <a:rPr lang="en-US" sz="1000" spc="-20" baseline="0" dirty="0">
                          <a:solidFill>
                            <a:schemeClr val="tx2"/>
                          </a:solidFill>
                          <a:effectLst/>
                        </a:rPr>
                        <a:t>1/2 taza de frijoles o guisantes secos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en-US" sz="1100" b="1" spc="-20" baseline="0" dirty="0">
                          <a:solidFill>
                            <a:schemeClr val="tx2"/>
                          </a:solidFill>
                          <a:effectLst/>
                        </a:rPr>
                        <a:t>Dulces y azúcares añadidas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en-US" sz="1000" spc="-20" baseline="0" dirty="0">
                          <a:solidFill>
                            <a:schemeClr val="tx2"/>
                          </a:solidFill>
                          <a:effectLst/>
                        </a:rPr>
                        <a:t>0 porciones a la semana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en-US" sz="1000" spc="-20" baseline="0" dirty="0">
                          <a:solidFill>
                            <a:schemeClr val="tx2"/>
                          </a:solidFill>
                          <a:effectLst/>
                        </a:rPr>
                        <a:t>5 o menos porciones a la semana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buFont typeface="Arial"/>
                        <a:buChar char="•"/>
                      </a:pPr>
                      <a:r>
                        <a:rPr lang="en-US" sz="1000" spc="-20" baseline="0" dirty="0">
                          <a:solidFill>
                            <a:schemeClr val="tx2"/>
                          </a:solidFill>
                          <a:effectLst/>
                        </a:rPr>
                        <a:t>1 cda. de azúcar</a:t>
                      </a:r>
                    </a:p>
                    <a:p>
                      <a:pPr algn="l">
                        <a:lnSpc>
                          <a:spcPct val="95000"/>
                        </a:lnSpc>
                        <a:buFont typeface="Arial"/>
                        <a:buChar char="•"/>
                      </a:pPr>
                      <a:r>
                        <a:rPr lang="en-US" sz="1000" spc="-20" baseline="0" dirty="0">
                          <a:solidFill>
                            <a:schemeClr val="tx2"/>
                          </a:solidFill>
                          <a:effectLst/>
                        </a:rPr>
                        <a:t>1 cda. de jalea o mermelada</a:t>
                      </a:r>
                    </a:p>
                    <a:p>
                      <a:pPr algn="l">
                        <a:lnSpc>
                          <a:spcPct val="95000"/>
                        </a:lnSpc>
                        <a:buFont typeface="Arial"/>
                        <a:buChar char="•"/>
                      </a:pPr>
                      <a:r>
                        <a:rPr lang="en-US" sz="1000" spc="-20" baseline="0" dirty="0">
                          <a:solidFill>
                            <a:schemeClr val="tx2"/>
                          </a:solidFill>
                          <a:effectLst/>
                        </a:rPr>
                        <a:t>1/2 taza de sorbete y helados de agua</a:t>
                      </a:r>
                    </a:p>
                    <a:p>
                      <a:pPr algn="l">
                        <a:lnSpc>
                          <a:spcPct val="95000"/>
                        </a:lnSpc>
                        <a:buFont typeface="Arial"/>
                        <a:buChar char="•"/>
                      </a:pPr>
                      <a:r>
                        <a:rPr lang="en-US" sz="1000" spc="-20" baseline="0" dirty="0">
                          <a:solidFill>
                            <a:schemeClr val="tx2"/>
                          </a:solidFill>
                          <a:effectLst/>
                        </a:rPr>
                        <a:t>1 taza de limonada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8464" y="6620758"/>
            <a:ext cx="409575" cy="217488"/>
          </a:xfrm>
        </p:spPr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5</a:t>
            </a:fld>
            <a:endParaRPr lang="es-MX" dirty="0"/>
          </a:p>
        </p:txBody>
      </p:sp>
      <p:sp>
        <p:nvSpPr>
          <p:cNvPr id="6" name="TextBox 5"/>
          <p:cNvSpPr txBox="1"/>
          <p:nvPr/>
        </p:nvSpPr>
        <p:spPr>
          <a:xfrm>
            <a:off x="4408085" y="6554729"/>
            <a:ext cx="4518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350" dirty="0"/>
              <a:t>(AHA, 2015)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black">
          <a:xfrm>
            <a:off x="481013" y="237571"/>
            <a:ext cx="8374062" cy="569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 cap="all" baseline="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9pPr>
          </a:lstStyle>
          <a:p>
            <a:r>
              <a:rPr lang="es-MX" kern="0" dirty="0"/>
              <a:t>Porciones diarias recomendadas</a:t>
            </a:r>
            <a:endParaRPr lang="es-MX" b="0" kern="0" cap="none" dirty="0"/>
          </a:p>
        </p:txBody>
      </p:sp>
    </p:spTree>
    <p:extLst>
      <p:ext uri="{BB962C8B-B14F-4D97-AF65-F5344CB8AC3E}">
        <p14:creationId xmlns:p14="http://schemas.microsoft.com/office/powerpoint/2010/main" val="1824874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167" y="265113"/>
            <a:ext cx="8614833" cy="844550"/>
          </a:xfrm>
        </p:spPr>
        <p:txBody>
          <a:bodyPr/>
          <a:lstStyle/>
          <a:p>
            <a:r>
              <a:rPr lang="es-MX"/>
              <a:t>Sodio </a:t>
            </a:r>
            <a:endParaRPr lang="es-MX" b="0" cap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50838" y="6532622"/>
            <a:ext cx="409575" cy="217488"/>
          </a:xfrm>
        </p:spPr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6</a:t>
            </a:fld>
            <a:endParaRPr lang="es-MX" dirty="0"/>
          </a:p>
        </p:txBody>
      </p:sp>
      <p:sp>
        <p:nvSpPr>
          <p:cNvPr id="7" name="TextBox 6"/>
          <p:cNvSpPr txBox="1"/>
          <p:nvPr/>
        </p:nvSpPr>
        <p:spPr>
          <a:xfrm>
            <a:off x="7757930" y="6508914"/>
            <a:ext cx="280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(CDC, 2015)</a:t>
            </a:r>
          </a:p>
        </p:txBody>
      </p:sp>
      <p:sp>
        <p:nvSpPr>
          <p:cNvPr id="8" name="Content Placeholder 6"/>
          <p:cNvSpPr txBox="1">
            <a:spLocks/>
          </p:cNvSpPr>
          <p:nvPr/>
        </p:nvSpPr>
        <p:spPr bwMode="black">
          <a:xfrm>
            <a:off x="531813" y="1068778"/>
            <a:ext cx="8339137" cy="5205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23838" indent="-222250" algn="l" rtl="0" eaLnBrk="1" fontAlgn="base" hangingPunct="1">
              <a:spcBef>
                <a:spcPct val="100000"/>
              </a:spcBef>
              <a:spcAft>
                <a:spcPct val="0"/>
              </a:spcAft>
              <a:buSzPct val="80000"/>
              <a:buChar char="•"/>
              <a:defRPr>
                <a:solidFill>
                  <a:schemeClr val="tx2"/>
                </a:solidFill>
                <a:latin typeface="+mn-lt"/>
                <a:ea typeface="+mn-ea"/>
              </a:defRPr>
            </a:lvl2pPr>
            <a:lvl3pPr marL="6937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tx2"/>
                </a:solidFill>
                <a:latin typeface="+mn-lt"/>
                <a:ea typeface="+mn-ea"/>
              </a:defRPr>
            </a:lvl3pPr>
            <a:lvl4pPr marL="1120775" indent="-228600" algn="l" rtl="0" eaLnBrk="1" fontAlgn="base" hangingPunct="1">
              <a:spcBef>
                <a:spcPct val="25000"/>
              </a:spcBef>
              <a:spcAft>
                <a:spcPct val="0"/>
              </a:spcAft>
              <a:buSzPct val="80000"/>
              <a:buChar char="•"/>
              <a:defRPr>
                <a:solidFill>
                  <a:schemeClr val="tx2"/>
                </a:solidFill>
                <a:latin typeface="+mn-lt"/>
                <a:ea typeface="+mn-ea"/>
              </a:defRPr>
            </a:lvl4pPr>
            <a:lvl5pPr marL="16081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tx2"/>
                </a:solidFill>
                <a:latin typeface="+mn-lt"/>
                <a:ea typeface="+mn-ea"/>
              </a:defRPr>
            </a:lvl5pPr>
            <a:lvl6pPr marL="20653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6pPr>
            <a:lvl7pPr marL="25225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7pPr>
            <a:lvl8pPr marL="29797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8pPr>
            <a:lvl9pPr marL="34369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marL="1588" lvl="1" indent="0">
              <a:buNone/>
            </a:pPr>
            <a:r>
              <a:rPr lang="es-MX" sz="1800" b="1" kern="0" dirty="0"/>
              <a:t>La mayoría de los estadounidenses consumen demasiado sodio, lo que aumenta su riesgo de tener presión arterial alta, enfermedades cardiacas y accidentes cerebrovasculares</a:t>
            </a:r>
          </a:p>
          <a:p>
            <a:pPr lvl="1"/>
            <a:r>
              <a:rPr lang="es-MX" sz="1750" kern="0" dirty="0">
                <a:solidFill>
                  <a:schemeClr val="tx1"/>
                </a:solidFill>
              </a:rPr>
              <a:t>La mayor parte de este sodio (más del 75%) proviene de alimentos procesados y comidas de restaurantes.</a:t>
            </a:r>
          </a:p>
          <a:p>
            <a:pPr lvl="1"/>
            <a:r>
              <a:rPr lang="es-MX" sz="1750" kern="0" dirty="0"/>
              <a:t>¡Lean las etiquetas de información nutricional!</a:t>
            </a:r>
          </a:p>
          <a:p>
            <a:pPr lvl="1"/>
            <a:r>
              <a:rPr lang="es-MX" sz="1750" kern="0" dirty="0"/>
              <a:t>Coman más porciones de frutas y verduras todos los días: una dieta rica en frutas y verduras —frescas y congeladas— puede ayudar a disminuir la presión arterial.</a:t>
            </a:r>
          </a:p>
          <a:p>
            <a:pPr lvl="1"/>
            <a:r>
              <a:rPr lang="es-MX" sz="1750" kern="0" dirty="0"/>
              <a:t>Coman fuera de casa con menos frecuencia, cocinen más en casa: una comida de restaurante puede contener más sodio que lo necesario para todo un día.</a:t>
            </a:r>
          </a:p>
          <a:p>
            <a:pPr lvl="1"/>
            <a:r>
              <a:rPr lang="es-MX" sz="1750" kern="0" dirty="0"/>
              <a:t>Limiten los alimentos salados: algunos alimentos típicos con alto contenido de sodio son los panes y panecillos, embutidos, pizza, carnes de ave, sopas, sándwiches, queso, pasta y bocadillos.</a:t>
            </a:r>
          </a:p>
        </p:txBody>
      </p:sp>
    </p:spTree>
    <p:extLst>
      <p:ext uri="{BB962C8B-B14F-4D97-AF65-F5344CB8AC3E}">
        <p14:creationId xmlns:p14="http://schemas.microsoft.com/office/powerpoint/2010/main" val="237562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Grasas y aceites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12324" y="6440345"/>
            <a:ext cx="409575" cy="217488"/>
          </a:xfrm>
        </p:spPr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7</a:t>
            </a:fld>
            <a:endParaRPr lang="es-MX" dirty="0"/>
          </a:p>
        </p:txBody>
      </p:sp>
      <p:sp>
        <p:nvSpPr>
          <p:cNvPr id="5" name="TextBox 4"/>
          <p:cNvSpPr txBox="1"/>
          <p:nvPr/>
        </p:nvSpPr>
        <p:spPr>
          <a:xfrm>
            <a:off x="5156791" y="6384533"/>
            <a:ext cx="3763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dirty="0"/>
              <a:t>(AHA, 2015)</a:t>
            </a:r>
          </a:p>
        </p:txBody>
      </p:sp>
      <p:sp>
        <p:nvSpPr>
          <p:cNvPr id="6" name="Content Placeholder 6"/>
          <p:cNvSpPr txBox="1">
            <a:spLocks/>
          </p:cNvSpPr>
          <p:nvPr/>
        </p:nvSpPr>
        <p:spPr bwMode="black">
          <a:xfrm>
            <a:off x="531813" y="903523"/>
            <a:ext cx="8612187" cy="4615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23838" indent="-222250" algn="l" rtl="0" eaLnBrk="1" fontAlgn="base" hangingPunct="1">
              <a:spcBef>
                <a:spcPct val="100000"/>
              </a:spcBef>
              <a:spcAft>
                <a:spcPct val="0"/>
              </a:spcAft>
              <a:buSzPct val="80000"/>
              <a:buChar char="•"/>
              <a:defRPr>
                <a:solidFill>
                  <a:schemeClr val="tx2"/>
                </a:solidFill>
                <a:latin typeface="+mn-lt"/>
                <a:ea typeface="+mn-ea"/>
              </a:defRPr>
            </a:lvl2pPr>
            <a:lvl3pPr marL="6937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tx2"/>
                </a:solidFill>
                <a:latin typeface="+mn-lt"/>
                <a:ea typeface="+mn-ea"/>
              </a:defRPr>
            </a:lvl3pPr>
            <a:lvl4pPr marL="1120775" indent="-228600" algn="l" rtl="0" eaLnBrk="1" fontAlgn="base" hangingPunct="1">
              <a:spcBef>
                <a:spcPct val="25000"/>
              </a:spcBef>
              <a:spcAft>
                <a:spcPct val="0"/>
              </a:spcAft>
              <a:buSzPct val="80000"/>
              <a:buChar char="•"/>
              <a:defRPr>
                <a:solidFill>
                  <a:schemeClr val="tx2"/>
                </a:solidFill>
                <a:latin typeface="+mn-lt"/>
                <a:ea typeface="+mn-ea"/>
              </a:defRPr>
            </a:lvl4pPr>
            <a:lvl5pPr marL="16081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tx2"/>
                </a:solidFill>
                <a:latin typeface="+mn-lt"/>
                <a:ea typeface="+mn-ea"/>
              </a:defRPr>
            </a:lvl5pPr>
            <a:lvl6pPr marL="20653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6pPr>
            <a:lvl7pPr marL="25225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7pPr>
            <a:lvl8pPr marL="29797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8pPr>
            <a:lvl9pPr marL="34369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marL="1588" lvl="1" indent="0">
              <a:buNone/>
            </a:pPr>
            <a:r>
              <a:rPr lang="es-MX" sz="1700" b="1" kern="0" dirty="0"/>
              <a:t>¿Necesitamos las grasas? ¿POR QUÉ?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700" dirty="0"/>
              <a:t>Las grasas son esenciales para la nutrición.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700" dirty="0"/>
              <a:t>Las grasas dan energía al organismo y sustentan el crecimiento de las células.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700" dirty="0"/>
              <a:t>Las grasas protegen los órganos y mantienen la temperatura cálida del cuerpo.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700" dirty="0"/>
              <a:t>Las grasas ayudan al cuerpo a absorber los nutrientes y producen hormonas importantes.</a:t>
            </a:r>
          </a:p>
          <a:p>
            <a:r>
              <a:rPr lang="es-MX" sz="1700" b="1" dirty="0"/>
              <a:t>¿Cuántas grasas diferentes hay?</a:t>
            </a:r>
          </a:p>
          <a:p>
            <a:r>
              <a:rPr lang="es-MX" sz="1700" dirty="0"/>
              <a:t>4 tipos principales: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700" dirty="0"/>
              <a:t>Grasas saturadas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700" dirty="0"/>
              <a:t>Grasas </a:t>
            </a:r>
            <a:r>
              <a:rPr lang="es-MX" sz="1700" i="1" dirty="0"/>
              <a:t>trans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700" dirty="0"/>
              <a:t>Grasas monoinsaturadas*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700" dirty="0"/>
              <a:t>Grasas poliinsaturadas; omega 3*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700" dirty="0"/>
          </a:p>
          <a:p>
            <a:r>
              <a:rPr lang="es-MX" sz="1700" dirty="0"/>
              <a:t>* Grasas saludables para el corazón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sz="1700" dirty="0"/>
          </a:p>
          <a:p>
            <a:pPr marL="1588" lvl="1" indent="0">
              <a:buNone/>
            </a:pPr>
            <a:endParaRPr lang="es-MX" sz="1700" b="1" kern="0" dirty="0"/>
          </a:p>
        </p:txBody>
      </p:sp>
    </p:spTree>
    <p:extLst>
      <p:ext uri="{BB962C8B-B14F-4D97-AF65-F5344CB8AC3E}">
        <p14:creationId xmlns:p14="http://schemas.microsoft.com/office/powerpoint/2010/main" val="1491519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054" y="1062680"/>
            <a:ext cx="8137096" cy="5346854"/>
          </a:xfrm>
        </p:spPr>
        <p:txBody>
          <a:bodyPr/>
          <a:lstStyle/>
          <a:p>
            <a:r>
              <a:rPr lang="es-MX" b="1" dirty="0"/>
              <a:t>Cómo identificar las grasas y aceites</a:t>
            </a:r>
          </a:p>
          <a:p>
            <a:endParaRPr lang="es-MX" b="1" dirty="0"/>
          </a:p>
          <a:p>
            <a:r>
              <a:rPr lang="en-US" sz="1750" b="1" dirty="0">
                <a:solidFill>
                  <a:srgbClr val="FF0000"/>
                </a:solidFill>
                <a:latin typeface="Wingdings"/>
                <a:sym typeface="Wingdings"/>
              </a:rPr>
              <a:t></a:t>
            </a:r>
            <a:r>
              <a:rPr lang="es-MX" sz="1750" dirty="0"/>
              <a:t> </a:t>
            </a:r>
            <a:r>
              <a:rPr lang="es-MX" sz="1750" b="1" u="sng" dirty="0"/>
              <a:t>Grasas saturadas</a:t>
            </a:r>
            <a:r>
              <a:rPr lang="es-MX" sz="1750" b="1" dirty="0"/>
              <a:t>: </a:t>
            </a:r>
            <a:r>
              <a:rPr lang="es-MX" sz="1750" i="1" dirty="0"/>
              <a:t>carne grasosa de res, cordero, cerdo, carne de ave con piel, grasa de res (sebo), grasa de cerdo, crema, mantequilla, queso y otros productos lácteos hechos con leche entera o baja en grasa (2%), aceite de palma, aceite de coco</a:t>
            </a:r>
          </a:p>
          <a:p>
            <a:r>
              <a:rPr lang="en-US" sz="1750" b="1" dirty="0">
                <a:solidFill>
                  <a:srgbClr val="FF0000"/>
                </a:solidFill>
                <a:latin typeface="Wingdings"/>
                <a:sym typeface="Wingdings"/>
              </a:rPr>
              <a:t></a:t>
            </a:r>
            <a:r>
              <a:rPr lang="es-MX" sz="1750" dirty="0"/>
              <a:t> </a:t>
            </a:r>
            <a:r>
              <a:rPr lang="es-MX" sz="1750" b="1" u="sng" dirty="0"/>
              <a:t>Grasas </a:t>
            </a:r>
            <a:r>
              <a:rPr lang="es-MX" sz="1750" b="1" i="1" u="sng" dirty="0"/>
              <a:t>trans</a:t>
            </a:r>
            <a:r>
              <a:rPr lang="es-MX" sz="1750" b="1" dirty="0"/>
              <a:t>: </a:t>
            </a:r>
            <a:r>
              <a:rPr lang="es-MX" sz="1750" i="1" dirty="0"/>
              <a:t>“aceites parcialmente hidrogenados” en alimentos procesados como rosquillas, productos horneados, entre ellos pasteles, masa de pasteles, panecillos, pizza congelada, galletas dulces, galletas saladas, margarinas y otros productos para untar</a:t>
            </a:r>
          </a:p>
          <a:p>
            <a:r>
              <a:rPr lang="en-US" sz="1750" b="1" dirty="0">
                <a:solidFill>
                  <a:srgbClr val="FF0000"/>
                </a:solidFill>
                <a:latin typeface="Wingdings"/>
                <a:sym typeface="Wingdings"/>
              </a:rPr>
              <a:t></a:t>
            </a:r>
            <a:r>
              <a:rPr lang="es-MX" sz="1750" dirty="0"/>
              <a:t> </a:t>
            </a:r>
            <a:r>
              <a:rPr lang="es-MX" sz="1750" b="1" u="sng" dirty="0"/>
              <a:t>Grasas </a:t>
            </a:r>
            <a:r>
              <a:rPr lang="es-MX" sz="1750" b="1" u="sng" dirty="0" err="1"/>
              <a:t>monoinsaturadas</a:t>
            </a:r>
            <a:r>
              <a:rPr lang="es-MX" sz="1750" b="1" dirty="0"/>
              <a:t>: </a:t>
            </a:r>
            <a:r>
              <a:rPr lang="es-MX" sz="1750" i="1" dirty="0"/>
              <a:t>Aceites </a:t>
            </a:r>
            <a:r>
              <a:rPr lang="en-US" sz="1750" i="1" dirty="0">
                <a:sym typeface="Wingdings" panose="05000000000000000000" pitchFamily="2" charset="2"/>
              </a:rPr>
              <a:t></a:t>
            </a:r>
            <a:r>
              <a:rPr lang="es-MX" sz="1750" dirty="0"/>
              <a:t> </a:t>
            </a:r>
            <a:r>
              <a:rPr lang="es-MX" sz="1750" i="1" dirty="0"/>
              <a:t>de canola, de maní, de cártamo y de ajonjolí, y aguacates</a:t>
            </a:r>
          </a:p>
          <a:p>
            <a:r>
              <a:rPr lang="en-US" sz="1750" b="1" dirty="0">
                <a:solidFill>
                  <a:srgbClr val="FF0000"/>
                </a:solidFill>
                <a:latin typeface="Wingdings"/>
                <a:sym typeface="Wingdings"/>
              </a:rPr>
              <a:t></a:t>
            </a:r>
            <a:r>
              <a:rPr lang="es-MX" sz="1750" dirty="0"/>
              <a:t> </a:t>
            </a:r>
            <a:r>
              <a:rPr lang="es-MX" sz="1750" b="1" u="sng" dirty="0"/>
              <a:t>Grasas poliinsaturadas</a:t>
            </a:r>
            <a:r>
              <a:rPr lang="es-MX" sz="1750" b="1" dirty="0"/>
              <a:t>:</a:t>
            </a:r>
            <a:r>
              <a:rPr lang="es-MX" sz="1750" dirty="0"/>
              <a:t> </a:t>
            </a:r>
            <a:r>
              <a:rPr lang="es-MX" sz="1750" i="1" dirty="0"/>
              <a:t>Aceites </a:t>
            </a:r>
            <a:r>
              <a:rPr lang="en-US" sz="1750" i="1" dirty="0">
                <a:sym typeface="Wingdings" panose="05000000000000000000" pitchFamily="2" charset="2"/>
              </a:rPr>
              <a:t></a:t>
            </a:r>
            <a:r>
              <a:rPr lang="es-MX" sz="1750" dirty="0"/>
              <a:t> </a:t>
            </a:r>
            <a:r>
              <a:rPr lang="es-MX" sz="1750" i="1" dirty="0"/>
              <a:t>de soya, de maíz y de girasol, y pescados grasos como el salmón, la caballa, el arenque y la trucha</a:t>
            </a:r>
          </a:p>
          <a:p>
            <a:r>
              <a:rPr lang="en-US" sz="1750" dirty="0">
                <a:solidFill>
                  <a:srgbClr val="FF0000"/>
                </a:solidFill>
                <a:latin typeface="Wingdings"/>
                <a:sym typeface="Wingdings"/>
              </a:rPr>
              <a:t></a:t>
            </a:r>
            <a:r>
              <a:rPr lang="es-MX" sz="1750" dirty="0"/>
              <a:t> </a:t>
            </a:r>
            <a:r>
              <a:rPr lang="es-MX" sz="1750" b="1" u="sng" dirty="0"/>
              <a:t>Omega 3</a:t>
            </a:r>
            <a:r>
              <a:rPr lang="es-MX" sz="1750" b="1" dirty="0"/>
              <a:t>: </a:t>
            </a:r>
            <a:r>
              <a:rPr lang="es-MX" sz="1750" i="1" dirty="0"/>
              <a:t>Frutos secos, semillas, pescados grasos como el salmón, la caballa, el arenque, la trucha de lago, las sardinas y el atún blanco</a:t>
            </a:r>
          </a:p>
          <a:p>
            <a:endParaRPr lang="es-MX" dirty="0"/>
          </a:p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8</a:t>
            </a:fld>
            <a:endParaRPr lang="es-MX" dirty="0"/>
          </a:p>
        </p:txBody>
      </p:sp>
      <p:sp>
        <p:nvSpPr>
          <p:cNvPr id="5" name="TextBox 4"/>
          <p:cNvSpPr txBox="1"/>
          <p:nvPr/>
        </p:nvSpPr>
        <p:spPr>
          <a:xfrm>
            <a:off x="4859079" y="6273209"/>
            <a:ext cx="40510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dirty="0"/>
              <a:t>(AHA, 2015)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black">
          <a:xfrm>
            <a:off x="332729" y="320372"/>
            <a:ext cx="8374062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 cap="all" baseline="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9pPr>
          </a:lstStyle>
          <a:p>
            <a:r>
              <a:rPr lang="es-MX" kern="0" dirty="0"/>
              <a:t>Grasas y aceites</a:t>
            </a:r>
          </a:p>
        </p:txBody>
      </p:sp>
    </p:spTree>
    <p:extLst>
      <p:ext uri="{BB962C8B-B14F-4D97-AF65-F5344CB8AC3E}">
        <p14:creationId xmlns:p14="http://schemas.microsoft.com/office/powerpoint/2010/main" val="849408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Vitaminas y minerales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9</a:t>
            </a:fld>
            <a:endParaRPr lang="es-MX" dirty="0"/>
          </a:p>
        </p:txBody>
      </p:sp>
      <p:sp>
        <p:nvSpPr>
          <p:cNvPr id="5" name="TextBox 4"/>
          <p:cNvSpPr txBox="1"/>
          <p:nvPr/>
        </p:nvSpPr>
        <p:spPr>
          <a:xfrm>
            <a:off x="5156791" y="6241312"/>
            <a:ext cx="3763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dirty="0"/>
              <a:t>(USDA, 2014)</a:t>
            </a:r>
          </a:p>
        </p:txBody>
      </p:sp>
      <p:sp>
        <p:nvSpPr>
          <p:cNvPr id="6" name="Content Placeholder 6"/>
          <p:cNvSpPr txBox="1">
            <a:spLocks/>
          </p:cNvSpPr>
          <p:nvPr/>
        </p:nvSpPr>
        <p:spPr bwMode="black">
          <a:xfrm>
            <a:off x="491498" y="1310647"/>
            <a:ext cx="8339137" cy="5060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23838" indent="-222250" algn="l" rtl="0" eaLnBrk="1" fontAlgn="base" hangingPunct="1">
              <a:spcBef>
                <a:spcPct val="100000"/>
              </a:spcBef>
              <a:spcAft>
                <a:spcPct val="0"/>
              </a:spcAft>
              <a:buSzPct val="80000"/>
              <a:buChar char="•"/>
              <a:defRPr>
                <a:solidFill>
                  <a:schemeClr val="tx2"/>
                </a:solidFill>
                <a:latin typeface="+mn-lt"/>
                <a:ea typeface="+mn-ea"/>
              </a:defRPr>
            </a:lvl2pPr>
            <a:lvl3pPr marL="6937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tx2"/>
                </a:solidFill>
                <a:latin typeface="+mn-lt"/>
                <a:ea typeface="+mn-ea"/>
              </a:defRPr>
            </a:lvl3pPr>
            <a:lvl4pPr marL="1120775" indent="-228600" algn="l" rtl="0" eaLnBrk="1" fontAlgn="base" hangingPunct="1">
              <a:spcBef>
                <a:spcPct val="25000"/>
              </a:spcBef>
              <a:spcAft>
                <a:spcPct val="0"/>
              </a:spcAft>
              <a:buSzPct val="80000"/>
              <a:buChar char="•"/>
              <a:defRPr>
                <a:solidFill>
                  <a:schemeClr val="tx2"/>
                </a:solidFill>
                <a:latin typeface="+mn-lt"/>
                <a:ea typeface="+mn-ea"/>
              </a:defRPr>
            </a:lvl4pPr>
            <a:lvl5pPr marL="16081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tx2"/>
                </a:solidFill>
                <a:latin typeface="+mn-lt"/>
                <a:ea typeface="+mn-ea"/>
              </a:defRPr>
            </a:lvl5pPr>
            <a:lvl6pPr marL="20653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6pPr>
            <a:lvl7pPr marL="25225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7pPr>
            <a:lvl8pPr marL="29797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8pPr>
            <a:lvl9pPr marL="34369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marL="1588" lvl="1" indent="0">
              <a:buNone/>
            </a:pPr>
            <a:r>
              <a:rPr lang="es-MX" sz="1800" b="1" kern="0" dirty="0"/>
              <a:t>Hay varias vitaminas y minerales que son esenciales para la salud del corazón</a:t>
            </a:r>
          </a:p>
          <a:p>
            <a:pPr marL="1588" lvl="1" indent="0">
              <a:buNone/>
            </a:pPr>
            <a:endParaRPr lang="es-MX" sz="1800" b="1" kern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800" dirty="0"/>
              <a:t>Vitamina E</a:t>
            </a:r>
          </a:p>
          <a:p>
            <a:pPr marL="1036638" lvl="2" indent="-342900">
              <a:buFont typeface="Arial" panose="020B0604020202020204" pitchFamily="34" charset="0"/>
              <a:buChar char="•"/>
            </a:pPr>
            <a:r>
              <a:rPr lang="es-MX" sz="1800" dirty="0"/>
              <a:t>Frutos secos, semillas, aceites de cocina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800" dirty="0"/>
              <a:t>Vitamina D</a:t>
            </a:r>
          </a:p>
          <a:p>
            <a:pPr marL="1036638" lvl="2" indent="-342900">
              <a:buFont typeface="Arial" panose="020B0604020202020204" pitchFamily="34" charset="0"/>
              <a:buChar char="•"/>
            </a:pPr>
            <a:r>
              <a:rPr lang="es-MX" sz="1800" dirty="0"/>
              <a:t>Luz del sol, leche, cereales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800" dirty="0"/>
              <a:t>Potasio </a:t>
            </a:r>
          </a:p>
          <a:p>
            <a:pPr marL="1036638" lvl="2" indent="-342900">
              <a:buFont typeface="Arial" panose="020B0604020202020204" pitchFamily="34" charset="0"/>
              <a:buChar char="•"/>
            </a:pPr>
            <a:r>
              <a:rPr lang="es-MX" sz="1800" dirty="0">
                <a:solidFill>
                  <a:schemeClr val="tx1"/>
                </a:solidFill>
              </a:rPr>
              <a:t>Carnes magras, pescado, cítricos y jugo de cítricos, papas, habas, tomates, espinaca, setas, melón, productos lácteos sin grasa o bajos en grasa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800" dirty="0"/>
              <a:t>Magnesio</a:t>
            </a:r>
          </a:p>
          <a:p>
            <a:pPr marL="1036638" lvl="2" indent="-342900">
              <a:buFont typeface="Arial" panose="020B0604020202020204" pitchFamily="34" charset="0"/>
              <a:buChar char="•"/>
            </a:pPr>
            <a:r>
              <a:rPr lang="es-MX" sz="1800" dirty="0"/>
              <a:t>Frutos secos, frijoles, espinaca, mantequilla de maní, halibut, papas, aguacates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dirty="0"/>
          </a:p>
          <a:p>
            <a:pPr marL="1588" lvl="1" indent="0">
              <a:buNone/>
            </a:pPr>
            <a:endParaRPr lang="es-MX" sz="1800" b="1" kern="0" dirty="0"/>
          </a:p>
        </p:txBody>
      </p:sp>
    </p:spTree>
    <p:extLst>
      <p:ext uri="{BB962C8B-B14F-4D97-AF65-F5344CB8AC3E}">
        <p14:creationId xmlns:p14="http://schemas.microsoft.com/office/powerpoint/2010/main" val="416638337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Y-PowerPoint">
      <a:dk1>
        <a:srgbClr val="000000"/>
      </a:dk1>
      <a:lt1>
        <a:srgbClr val="FFFFFF"/>
      </a:lt1>
      <a:dk2>
        <a:srgbClr val="464847"/>
      </a:dk2>
      <a:lt2>
        <a:srgbClr val="FFFFFF"/>
      </a:lt2>
      <a:accent1>
        <a:srgbClr val="F47920"/>
      </a:accent1>
      <a:accent2>
        <a:srgbClr val="ED1C24"/>
      </a:accent2>
      <a:accent3>
        <a:srgbClr val="92278F"/>
      </a:accent3>
      <a:accent4>
        <a:srgbClr val="0089D0"/>
      </a:accent4>
      <a:accent5>
        <a:srgbClr val="01A490"/>
      </a:accent5>
      <a:accent6>
        <a:srgbClr val="464847"/>
      </a:accent6>
      <a:hlink>
        <a:srgbClr val="007CBC"/>
      </a:hlink>
      <a:folHlink>
        <a:srgbClr val="01A490"/>
      </a:folHlink>
    </a:clrScheme>
    <a:fontScheme name="Y-Font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YMCA-Red">
  <a:themeElements>
    <a:clrScheme name="Y-PowerPoint">
      <a:dk1>
        <a:srgbClr val="000000"/>
      </a:dk1>
      <a:lt1>
        <a:srgbClr val="FFFFFF"/>
      </a:lt1>
      <a:dk2>
        <a:srgbClr val="464847"/>
      </a:dk2>
      <a:lt2>
        <a:srgbClr val="FFFFFF"/>
      </a:lt2>
      <a:accent1>
        <a:srgbClr val="F47920"/>
      </a:accent1>
      <a:accent2>
        <a:srgbClr val="ED1C24"/>
      </a:accent2>
      <a:accent3>
        <a:srgbClr val="92278F"/>
      </a:accent3>
      <a:accent4>
        <a:srgbClr val="0089D0"/>
      </a:accent4>
      <a:accent5>
        <a:srgbClr val="01A490"/>
      </a:accent5>
      <a:accent6>
        <a:srgbClr val="464847"/>
      </a:accent6>
      <a:hlink>
        <a:srgbClr val="007CBC"/>
      </a:hlink>
      <a:folHlink>
        <a:srgbClr val="01A490"/>
      </a:folHlink>
    </a:clrScheme>
    <a:fontScheme name="Office Theme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YMCA-Purple">
  <a:themeElements>
    <a:clrScheme name="Y-PowerPoint">
      <a:dk1>
        <a:srgbClr val="000000"/>
      </a:dk1>
      <a:lt1>
        <a:srgbClr val="FFFFFF"/>
      </a:lt1>
      <a:dk2>
        <a:srgbClr val="464847"/>
      </a:dk2>
      <a:lt2>
        <a:srgbClr val="FFFFFF"/>
      </a:lt2>
      <a:accent1>
        <a:srgbClr val="F47920"/>
      </a:accent1>
      <a:accent2>
        <a:srgbClr val="ED1C24"/>
      </a:accent2>
      <a:accent3>
        <a:srgbClr val="92278F"/>
      </a:accent3>
      <a:accent4>
        <a:srgbClr val="0089D0"/>
      </a:accent4>
      <a:accent5>
        <a:srgbClr val="01A490"/>
      </a:accent5>
      <a:accent6>
        <a:srgbClr val="464847"/>
      </a:accent6>
      <a:hlink>
        <a:srgbClr val="007CBC"/>
      </a:hlink>
      <a:folHlink>
        <a:srgbClr val="01A490"/>
      </a:folHlink>
    </a:clrScheme>
    <a:fontScheme name="Y-Font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YMCA-Blue">
  <a:themeElements>
    <a:clrScheme name="Y-PowerPoint">
      <a:dk1>
        <a:srgbClr val="000000"/>
      </a:dk1>
      <a:lt1>
        <a:srgbClr val="FFFFFF"/>
      </a:lt1>
      <a:dk2>
        <a:srgbClr val="464847"/>
      </a:dk2>
      <a:lt2>
        <a:srgbClr val="FFFFFF"/>
      </a:lt2>
      <a:accent1>
        <a:srgbClr val="F47920"/>
      </a:accent1>
      <a:accent2>
        <a:srgbClr val="ED1C24"/>
      </a:accent2>
      <a:accent3>
        <a:srgbClr val="92278F"/>
      </a:accent3>
      <a:accent4>
        <a:srgbClr val="0089D0"/>
      </a:accent4>
      <a:accent5>
        <a:srgbClr val="01A490"/>
      </a:accent5>
      <a:accent6>
        <a:srgbClr val="464847"/>
      </a:accent6>
      <a:hlink>
        <a:srgbClr val="007CBC"/>
      </a:hlink>
      <a:folHlink>
        <a:srgbClr val="01A490"/>
      </a:folHlink>
    </a:clrScheme>
    <a:fontScheme name="Office Theme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YMCA-Green">
  <a:themeElements>
    <a:clrScheme name="Y-PowerPoint">
      <a:dk1>
        <a:srgbClr val="000000"/>
      </a:dk1>
      <a:lt1>
        <a:srgbClr val="FFFFFF"/>
      </a:lt1>
      <a:dk2>
        <a:srgbClr val="464847"/>
      </a:dk2>
      <a:lt2>
        <a:srgbClr val="FFFFFF"/>
      </a:lt2>
      <a:accent1>
        <a:srgbClr val="F47920"/>
      </a:accent1>
      <a:accent2>
        <a:srgbClr val="ED1C24"/>
      </a:accent2>
      <a:accent3>
        <a:srgbClr val="92278F"/>
      </a:accent3>
      <a:accent4>
        <a:srgbClr val="0089D0"/>
      </a:accent4>
      <a:accent5>
        <a:srgbClr val="01A490"/>
      </a:accent5>
      <a:accent6>
        <a:srgbClr val="464847"/>
      </a:accent6>
      <a:hlink>
        <a:srgbClr val="007CBC"/>
      </a:hlink>
      <a:folHlink>
        <a:srgbClr val="01A490"/>
      </a:folHlink>
    </a:clrScheme>
    <a:fontScheme name="Office Theme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dd39e3a-02b6-4e59-93ab-10e9310be298">
      <Terms xmlns="http://schemas.microsoft.com/office/infopath/2007/PartnerControls"/>
    </lcf76f155ced4ddcb4097134ff3c332f>
    <TaxCatchAll xmlns="4d2c1109-1458-4735-b2c8-46ef6d96348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A218D7BE32BE4AAD73DB9C631BF36E" ma:contentTypeVersion="12" ma:contentTypeDescription="Create a new document." ma:contentTypeScope="" ma:versionID="426b6e97ee88215d01b61ee842ffcd25">
  <xsd:schema xmlns:xsd="http://www.w3.org/2001/XMLSchema" xmlns:xs="http://www.w3.org/2001/XMLSchema" xmlns:p="http://schemas.microsoft.com/office/2006/metadata/properties" xmlns:ns2="9dd39e3a-02b6-4e59-93ab-10e9310be298" xmlns:ns3="4d2c1109-1458-4735-b2c8-46ef6d963481" targetNamespace="http://schemas.microsoft.com/office/2006/metadata/properties" ma:root="true" ma:fieldsID="7ab5e659931b9d27be69e870a912f763" ns2:_="" ns3:_="">
    <xsd:import namespace="9dd39e3a-02b6-4e59-93ab-10e9310be298"/>
    <xsd:import namespace="4d2c1109-1458-4735-b2c8-46ef6d9634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d39e3a-02b6-4e59-93ab-10e9310be2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669bd9d9-1864-4172-ab27-60783841fa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2c1109-1458-4735-b2c8-46ef6d96348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1e03ec36-320a-4000-803a-072fa99a9ef0}" ma:internalName="TaxCatchAll" ma:showField="CatchAllData" ma:web="4d2c1109-1458-4735-b2c8-46ef6d9634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FC91A3-8399-4963-88CB-9511FF5D5CF7}">
  <ds:schemaRefs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www.w3.org/XML/1998/namespace"/>
    <ds:schemaRef ds:uri="03e47e7d-203e-4acc-931c-60402c254c45"/>
    <ds:schemaRef ds:uri="23b00675-eb75-486c-82bd-7ed31245b2ba"/>
    <ds:schemaRef ds:uri="http://schemas.microsoft.com/office/2006/metadata/properties"/>
    <ds:schemaRef ds:uri="57036024-9c42-47e2-ba26-a8df803f549b"/>
    <ds:schemaRef ds:uri="9dd39e3a-02b6-4e59-93ab-10e9310be298"/>
    <ds:schemaRef ds:uri="4d2c1109-1458-4735-b2c8-46ef6d963481"/>
  </ds:schemaRefs>
</ds:datastoreItem>
</file>

<file path=customXml/itemProps2.xml><?xml version="1.0" encoding="utf-8"?>
<ds:datastoreItem xmlns:ds="http://schemas.openxmlformats.org/officeDocument/2006/customXml" ds:itemID="{CB65C652-FC60-4141-BD15-E6783648E4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d39e3a-02b6-4e59-93ab-10e9310be298"/>
    <ds:schemaRef ds:uri="4d2c1109-1458-4735-b2c8-46ef6d9634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380D29A-4060-4109-94EA-56AB127849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37850</TotalTime>
  <Words>2641</Words>
  <Application>Microsoft Office PowerPoint</Application>
  <PresentationFormat>On-screen Show (4:3)</PresentationFormat>
  <Paragraphs>290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Verdana</vt:lpstr>
      <vt:lpstr>Wingdings</vt:lpstr>
      <vt:lpstr>blank</vt:lpstr>
      <vt:lpstr>YMCA-Red</vt:lpstr>
      <vt:lpstr>YMCA-Purple</vt:lpstr>
      <vt:lpstr>YMCA-Blue</vt:lpstr>
      <vt:lpstr>YMCA-Green</vt:lpstr>
      <vt:lpstr>Programa de Autocontrol de la Presión Arterial</vt:lpstr>
      <vt:lpstr>Alimentación para un corazón sano de por vida</vt:lpstr>
      <vt:lpstr>La nutrición y la presión arterial</vt:lpstr>
      <vt:lpstr>La nutrición y la presión arterial </vt:lpstr>
      <vt:lpstr>PowerPoint Presentation</vt:lpstr>
      <vt:lpstr>Sodio </vt:lpstr>
      <vt:lpstr>Grasas y aceites</vt:lpstr>
      <vt:lpstr>PowerPoint Presentation</vt:lpstr>
      <vt:lpstr>Vitaminas y minerales</vt:lpstr>
      <vt:lpstr>Vitaminas y minerales</vt:lpstr>
      <vt:lpstr>Vitaminas y minerales</vt:lpstr>
      <vt:lpstr>Refrigerios saludables </vt:lpstr>
      <vt:lpstr>Comer afuera </vt:lpstr>
      <vt:lpstr>Comer fuera de casa</vt:lpstr>
      <vt:lpstr>Actividad</vt:lpstr>
      <vt:lpstr>¿Cuánto sodio hay en una porción de cada alimento?</vt:lpstr>
      <vt:lpstr>Respuestas</vt:lpstr>
      <vt:lpstr>discusión</vt:lpstr>
      <vt:lpstr>Discusión</vt:lpstr>
      <vt:lpstr>La actividad física y el control de la presión arterial</vt:lpstr>
      <vt:lpstr>La actividad física y el control de la presión arterial</vt:lpstr>
      <vt:lpstr>La actividad física y el control de la presión arterial</vt:lpstr>
      <vt:lpstr>Gracias</vt:lpstr>
    </vt:vector>
  </TitlesOfParts>
  <Company>YMCA of the USA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 Autocontrol de la Presión Arterial</dc:title>
  <dc:creator>Austin, Ashlee</dc:creator>
  <cp:lastModifiedBy>Catoree Joseph</cp:lastModifiedBy>
  <cp:revision>477</cp:revision>
  <dcterms:created xsi:type="dcterms:W3CDTF">2014-09-03T15:49:07Z</dcterms:created>
  <dcterms:modified xsi:type="dcterms:W3CDTF">2023-11-14T19:49:53Z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0x010100B9A218D7BE32BE4AAD73DB9C631BF36E</vt:lpwstr>
  </property>
  <property fmtid="{D5CDD505-2E9C-101B-9397-08002B2CF9AE}" pid="3" name="Order">
    <vt:r8>1453300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</Properties>
</file>